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gLBCYUY1/c/Nb8c/8JecJ+bGHWm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967A9D-E0B8-44B6-880E-03B4750A8F14}" v="2" dt="2024-12-16T20:55:43.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4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7D967A9D-E0B8-44B6-880E-03B4750A8F14}"/>
    <pc:docChg chg="custSel modSld modMainMaster">
      <pc:chgData name="Sally North" userId="52e2d7fe0a4c5456" providerId="LiveId" clId="{7D967A9D-E0B8-44B6-880E-03B4750A8F14}" dt="2024-12-16T20:56:01.941" v="8" actId="478"/>
      <pc:docMkLst>
        <pc:docMk/>
      </pc:docMkLst>
      <pc:sldChg chg="delSp mod">
        <pc:chgData name="Sally North" userId="52e2d7fe0a4c5456" providerId="LiveId" clId="{7D967A9D-E0B8-44B6-880E-03B4750A8F14}" dt="2024-12-16T20:55:30.053" v="1" actId="478"/>
        <pc:sldMkLst>
          <pc:docMk/>
          <pc:sldMk cId="0" sldId="256"/>
        </pc:sldMkLst>
        <pc:spChg chg="del">
          <ac:chgData name="Sally North" userId="52e2d7fe0a4c5456" providerId="LiveId" clId="{7D967A9D-E0B8-44B6-880E-03B4750A8F14}" dt="2024-12-16T20:55:30.053" v="1" actId="478"/>
          <ac:spMkLst>
            <pc:docMk/>
            <pc:sldMk cId="0" sldId="256"/>
            <ac:spMk id="89" creationId="{00000000-0000-0000-0000-000000000000}"/>
          </ac:spMkLst>
        </pc:spChg>
        <pc:picChg chg="del">
          <ac:chgData name="Sally North" userId="52e2d7fe0a4c5456" providerId="LiveId" clId="{7D967A9D-E0B8-44B6-880E-03B4750A8F14}" dt="2024-12-16T20:55:28.043" v="0" actId="478"/>
          <ac:picMkLst>
            <pc:docMk/>
            <pc:sldMk cId="0" sldId="256"/>
            <ac:picMk id="90" creationId="{00000000-0000-0000-0000-000000000000}"/>
          </ac:picMkLst>
        </pc:picChg>
      </pc:sldChg>
      <pc:sldChg chg="modSp mod">
        <pc:chgData name="Sally North" userId="52e2d7fe0a4c5456" providerId="LiveId" clId="{7D967A9D-E0B8-44B6-880E-03B4750A8F14}" dt="2024-12-16T20:55:37.701" v="3" actId="27636"/>
        <pc:sldMkLst>
          <pc:docMk/>
          <pc:sldMk cId="0" sldId="266"/>
        </pc:sldMkLst>
        <pc:spChg chg="mod">
          <ac:chgData name="Sally North" userId="52e2d7fe0a4c5456" providerId="LiveId" clId="{7D967A9D-E0B8-44B6-880E-03B4750A8F14}" dt="2024-12-16T20:55:37.701" v="3" actId="27636"/>
          <ac:spMkLst>
            <pc:docMk/>
            <pc:sldMk cId="0" sldId="266"/>
            <ac:spMk id="172" creationId="{00000000-0000-0000-0000-000000000000}"/>
          </ac:spMkLst>
        </pc:spChg>
      </pc:sldChg>
      <pc:sldChg chg="modSp mod">
        <pc:chgData name="Sally North" userId="52e2d7fe0a4c5456" providerId="LiveId" clId="{7D967A9D-E0B8-44B6-880E-03B4750A8F14}" dt="2024-12-16T20:55:37.716" v="4" actId="27636"/>
        <pc:sldMkLst>
          <pc:docMk/>
          <pc:sldMk cId="0" sldId="269"/>
        </pc:sldMkLst>
        <pc:spChg chg="mod">
          <ac:chgData name="Sally North" userId="52e2d7fe0a4c5456" providerId="LiveId" clId="{7D967A9D-E0B8-44B6-880E-03B4750A8F14}" dt="2024-12-16T20:55:37.716" v="4" actId="27636"/>
          <ac:spMkLst>
            <pc:docMk/>
            <pc:sldMk cId="0" sldId="269"/>
            <ac:spMk id="195" creationId="{00000000-0000-0000-0000-000000000000}"/>
          </ac:spMkLst>
        </pc:spChg>
      </pc:sldChg>
      <pc:sldChg chg="modSp mod">
        <pc:chgData name="Sally North" userId="52e2d7fe0a4c5456" providerId="LiveId" clId="{7D967A9D-E0B8-44B6-880E-03B4750A8F14}" dt="2024-12-16T20:55:37.732" v="5" actId="27636"/>
        <pc:sldMkLst>
          <pc:docMk/>
          <pc:sldMk cId="0" sldId="276"/>
        </pc:sldMkLst>
        <pc:spChg chg="mod">
          <ac:chgData name="Sally North" userId="52e2d7fe0a4c5456" providerId="LiveId" clId="{7D967A9D-E0B8-44B6-880E-03B4750A8F14}" dt="2024-12-16T20:55:37.732" v="5" actId="27636"/>
          <ac:spMkLst>
            <pc:docMk/>
            <pc:sldMk cId="0" sldId="276"/>
            <ac:spMk id="249" creationId="{00000000-0000-0000-0000-000000000000}"/>
          </ac:spMkLst>
        </pc:spChg>
      </pc:sldChg>
      <pc:sldMasterChg chg="modSldLayout">
        <pc:chgData name="Sally North" userId="52e2d7fe0a4c5456" providerId="LiveId" clId="{7D967A9D-E0B8-44B6-880E-03B4750A8F14}" dt="2024-12-16T20:56:01.941" v="8" actId="478"/>
        <pc:sldMasterMkLst>
          <pc:docMk/>
          <pc:sldMasterMk cId="0" sldId="2147483648"/>
        </pc:sldMasterMkLst>
        <pc:sldLayoutChg chg="addSp modSp">
          <pc:chgData name="Sally North" userId="52e2d7fe0a4c5456" providerId="LiveId" clId="{7D967A9D-E0B8-44B6-880E-03B4750A8F14}" dt="2024-12-16T20:55:37.638" v="2"/>
          <pc:sldLayoutMkLst>
            <pc:docMk/>
            <pc:sldMasterMk cId="0" sldId="2147483648"/>
            <pc:sldLayoutMk cId="0" sldId="2147483649"/>
          </pc:sldLayoutMkLst>
          <pc:spChg chg="add mod">
            <ac:chgData name="Sally North" userId="52e2d7fe0a4c5456" providerId="LiveId" clId="{7D967A9D-E0B8-44B6-880E-03B4750A8F14}" dt="2024-12-16T20:55:37.638" v="2"/>
            <ac:spMkLst>
              <pc:docMk/>
              <pc:sldMasterMk cId="0" sldId="2147483648"/>
              <pc:sldLayoutMk cId="0" sldId="2147483649"/>
              <ac:spMk id="2" creationId="{CB2F1FCF-F639-FD5C-48C5-8CDF7AF5380F}"/>
            </ac:spMkLst>
          </pc:spChg>
          <pc:picChg chg="add mod">
            <ac:chgData name="Sally North" userId="52e2d7fe0a4c5456" providerId="LiveId" clId="{7D967A9D-E0B8-44B6-880E-03B4750A8F14}" dt="2024-12-16T20:55:37.638" v="2"/>
            <ac:picMkLst>
              <pc:docMk/>
              <pc:sldMasterMk cId="0" sldId="2147483648"/>
              <pc:sldLayoutMk cId="0" sldId="2147483649"/>
              <ac:picMk id="3" creationId="{9945EE0E-082C-CD5E-5CA5-B8DE291F2060}"/>
            </ac:picMkLst>
          </pc:picChg>
        </pc:sldLayoutChg>
        <pc:sldLayoutChg chg="addSp delSp modSp mod">
          <pc:chgData name="Sally North" userId="52e2d7fe0a4c5456" providerId="LiveId" clId="{7D967A9D-E0B8-44B6-880E-03B4750A8F14}" dt="2024-12-16T20:56:01.941" v="8" actId="478"/>
          <pc:sldLayoutMkLst>
            <pc:docMk/>
            <pc:sldMasterMk cId="0" sldId="2147483648"/>
            <pc:sldLayoutMk cId="0" sldId="2147483650"/>
          </pc:sldLayoutMkLst>
          <pc:spChg chg="add mod">
            <ac:chgData name="Sally North" userId="52e2d7fe0a4c5456" providerId="LiveId" clId="{7D967A9D-E0B8-44B6-880E-03B4750A8F14}" dt="2024-12-16T20:55:43.335" v="7"/>
            <ac:spMkLst>
              <pc:docMk/>
              <pc:sldMasterMk cId="0" sldId="2147483648"/>
              <pc:sldLayoutMk cId="0" sldId="2147483650"/>
              <ac:spMk id="2" creationId="{B132E9F9-1A5D-B243-63B1-3B6F2E94F576}"/>
            </ac:spMkLst>
          </pc:spChg>
          <pc:picChg chg="add del mod">
            <ac:chgData name="Sally North" userId="52e2d7fe0a4c5456" providerId="LiveId" clId="{7D967A9D-E0B8-44B6-880E-03B4750A8F14}" dt="2024-12-16T20:56:01.941" v="8" actId="478"/>
            <ac:picMkLst>
              <pc:docMk/>
              <pc:sldMasterMk cId="0" sldId="2147483648"/>
              <pc:sldLayoutMk cId="0" sldId="2147483650"/>
              <ac:picMk id="3" creationId="{9945EE0E-082C-CD5E-5CA5-B8DE291F2060}"/>
            </ac:picMkLst>
          </pc:picChg>
        </pc:sldLayoutChg>
        <pc:sldLayoutChg chg="delSp mod">
          <pc:chgData name="Sally North" userId="52e2d7fe0a4c5456" providerId="LiveId" clId="{7D967A9D-E0B8-44B6-880E-03B4750A8F14}" dt="2024-12-16T20:55:40.886" v="6" actId="478"/>
          <pc:sldLayoutMkLst>
            <pc:docMk/>
            <pc:sldMasterMk cId="0" sldId="2147483648"/>
            <pc:sldLayoutMk cId="0" sldId="2147483651"/>
          </pc:sldLayoutMkLst>
          <pc:picChg chg="del">
            <ac:chgData name="Sally North" userId="52e2d7fe0a4c5456" providerId="LiveId" clId="{7D967A9D-E0B8-44B6-880E-03B4750A8F14}" dt="2024-12-16T20:55:40.886" v="6" actId="478"/>
            <ac:picMkLst>
              <pc:docMk/>
              <pc:sldMasterMk cId="0" sldId="2147483648"/>
              <pc:sldLayoutMk cId="0" sldId="2147483651"/>
              <ac:picMk id="2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AU"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6" name="Google Shape;176;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7" name="Google Shape;177;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312b183b45a_0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2" name="Google Shape;192;g312b183b45a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g312b183b45a_0_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0" name="Google Shape;200;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1" name="Google Shape;201;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8" name="Google Shape;208;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9" name="Google Shape;209;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7" name="Google Shape;217;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5" name="Google Shape;22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9" name="Google Shape;239;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6" name="Google Shape;246;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a:t>
            </a:r>
            <a:endParaRPr/>
          </a:p>
        </p:txBody>
      </p:sp>
      <p:sp>
        <p:nvSpPr>
          <p:cNvPr id="103" name="Google Shape;103;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0" name="Google Shape;11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An example of an international destination is the Kingdom of Bhutan that asserts sustainable guiding principles (refer to Chapter 13)</a:t>
            </a:r>
            <a:endParaRPr/>
          </a:p>
        </p:txBody>
      </p:sp>
      <p:sp>
        <p:nvSpPr>
          <p:cNvPr id="111" name="Google Shape;11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 literature has a common theme - the impact of climate change and tourism is generally focused on weather patterns and geography at the destination.</a:t>
            </a:r>
            <a:endParaRPr/>
          </a:p>
        </p:txBody>
      </p:sp>
      <p:sp>
        <p:nvSpPr>
          <p:cNvPr id="129" name="Google Shape;129;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There is evidence that this also occurs from a cultural viewpoint and background including gender and age (Seddighi et al., 2001). </a:t>
            </a:r>
            <a:endParaRPr/>
          </a:p>
        </p:txBody>
      </p:sp>
      <p:sp>
        <p:nvSpPr>
          <p:cNvPr id="137" name="Google Shape;137;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2" name="Google Shape;152;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AU"/>
              <a:t>Nikoue et al., (2015: 1) analysed the queuing time at Sydney International Airport and found: </a:t>
            </a:r>
            <a:endParaRPr/>
          </a:p>
          <a:p>
            <a:pPr marL="0" lvl="0" indent="0" algn="l" rtl="0">
              <a:spcBef>
                <a:spcPts val="0"/>
              </a:spcBef>
              <a:spcAft>
                <a:spcPts val="0"/>
              </a:spcAft>
              <a:buNone/>
            </a:pPr>
            <a:r>
              <a:rPr lang="en-AU"/>
              <a:t>‘Time spent in processing zones at an airport are an important part of the passenger's airport experience. It undercuts the time spent in the rest of the airport, and therefore the revenue that could be generated from shopping and dining. It can also result in passengers missing flights and connections, which has significant operational repercussions. Inadequate staffing levels are often to blame for large congestion at an airport’.</a:t>
            </a:r>
            <a:endParaRPr/>
          </a:p>
          <a:p>
            <a:pPr marL="0" lvl="0" indent="0" algn="l" rtl="0">
              <a:spcBef>
                <a:spcPts val="0"/>
              </a:spcBef>
              <a:spcAft>
                <a:spcPts val="0"/>
              </a:spcAft>
              <a:buNone/>
            </a:pPr>
            <a:endParaRPr/>
          </a:p>
        </p:txBody>
      </p:sp>
      <p:sp>
        <p:nvSpPr>
          <p:cNvPr id="153" name="Google Shape;153;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AU"/>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CB2F1FCF-F639-FD5C-48C5-8CDF7AF5380F}"/>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3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3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3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
        <p:nvSpPr>
          <p:cNvPr id="2" name="Google Shape;17;p16">
            <a:extLst>
              <a:ext uri="{FF2B5EF4-FFF2-40B4-BE49-F238E27FC236}">
                <a16:creationId xmlns:a16="http://schemas.microsoft.com/office/drawing/2014/main" id="{B132E9F9-1A5D-B243-63B1-3B6F2E94F576}"/>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2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2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26"/>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6"/>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27"/>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27"/>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28"/>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28"/>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8"/>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8"/>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28"/>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3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3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3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3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31"/>
          <p:cNvSpPr>
            <a:spLocks noGrp="1"/>
          </p:cNvSpPr>
          <p:nvPr>
            <p:ph type="pic" idx="2"/>
          </p:nvPr>
        </p:nvSpPr>
        <p:spPr>
          <a:xfrm>
            <a:off x="5183188" y="987425"/>
            <a:ext cx="6172200" cy="4873625"/>
          </a:xfrm>
          <a:prstGeom prst="rect">
            <a:avLst/>
          </a:prstGeom>
          <a:noFill/>
          <a:ln>
            <a:noFill/>
          </a:ln>
        </p:spPr>
      </p:sp>
      <p:sp>
        <p:nvSpPr>
          <p:cNvPr id="66" name="Google Shape;66;p3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AU"/>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HW_bUo1BNDo"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martraveller.gov.au/Countries/Pages/default.aspx" TargetMode="External"/><Relationship Id="rId7" Type="http://schemas.openxmlformats.org/officeDocument/2006/relationships/hyperlink" Target="https://en.unesco.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www.youtube.com/watch?v=kMjbru15oCI" TargetMode="External"/><Relationship Id="rId5" Type="http://schemas.openxmlformats.org/officeDocument/2006/relationships/hyperlink" Target="https://www.youtube.com/watch?v=pw-XadkWkdo" TargetMode="External"/><Relationship Id="rId4" Type="http://schemas.openxmlformats.org/officeDocument/2006/relationships/hyperlink" Target="https://europa.e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788816" y="28295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AU" sz="4000" b="1" i="0" u="none" strike="noStrike" cap="none">
                <a:solidFill>
                  <a:schemeClr val="dk1"/>
                </a:solidFill>
                <a:latin typeface="Arial"/>
                <a:ea typeface="Arial"/>
                <a:cs typeface="Arial"/>
                <a:sym typeface="Arial"/>
              </a:rPr>
              <a:t>Chapter 14 - Building Future Scenarios </a:t>
            </a: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11"/>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t>7</a:t>
            </a:r>
            <a:r>
              <a:rPr lang="en-AU" b="1">
                <a:latin typeface="Calibri"/>
                <a:ea typeface="Calibri"/>
                <a:cs typeface="Calibri"/>
                <a:sym typeface="Calibri"/>
              </a:rPr>
              <a:t>. Understanding the transformative effect that tourism has on the geopolitics of socio-economic progress </a:t>
            </a:r>
            <a:endParaRPr/>
          </a:p>
        </p:txBody>
      </p:sp>
      <p:sp>
        <p:nvSpPr>
          <p:cNvPr id="164" name="Google Shape;164;p11"/>
          <p:cNvSpPr txBox="1">
            <a:spLocks noGrp="1"/>
          </p:cNvSpPr>
          <p:nvPr>
            <p:ph type="body" idx="1"/>
          </p:nvPr>
        </p:nvSpPr>
        <p:spPr>
          <a:xfrm>
            <a:off x="838200" y="2720629"/>
            <a:ext cx="10515600" cy="3136831"/>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Geopolitics relates to the management of the country’s resources and the resultant socio-economic progress. </a:t>
            </a:r>
            <a:endParaRPr/>
          </a:p>
          <a:p>
            <a:pPr marL="228600" lvl="0" indent="-5080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Development, globalisation and sustainability are the three main impacts on the geopolitics of socio-economic progress </a:t>
            </a:r>
            <a:endParaRPr/>
          </a:p>
          <a:p>
            <a:pPr marL="0" lvl="0" indent="0" algn="l" rtl="0">
              <a:lnSpc>
                <a:spcPct val="100000"/>
              </a:lnSpc>
              <a:spcBef>
                <a:spcPts val="300"/>
              </a:spcBef>
              <a:spcAft>
                <a:spcPts val="0"/>
              </a:spcAft>
              <a:buClr>
                <a:schemeClr val="dk1"/>
              </a:buClr>
              <a:buSzPts val="2800"/>
              <a:buNone/>
            </a:pPr>
            <a:r>
              <a:rPr lang="en-AU"/>
              <a:t>						(Mowforth and Munt, 2008). </a:t>
            </a:r>
            <a:endParaRPr/>
          </a:p>
        </p:txBody>
      </p:sp>
      <p:sp>
        <p:nvSpPr>
          <p:cNvPr id="165" name="Google Shape;165;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2"/>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t>8</a:t>
            </a:r>
            <a:r>
              <a:rPr lang="en-AU" b="1">
                <a:latin typeface="Calibri"/>
                <a:ea typeface="Calibri"/>
                <a:cs typeface="Calibri"/>
                <a:sym typeface="Calibri"/>
              </a:rPr>
              <a:t>. Effect on travel and tourism from natural/human-induced disasters, health issues, and political disruptions </a:t>
            </a:r>
            <a:endParaRPr/>
          </a:p>
        </p:txBody>
      </p:sp>
      <p:sp>
        <p:nvSpPr>
          <p:cNvPr id="172" name="Google Shape;172;p12"/>
          <p:cNvSpPr txBox="1">
            <a:spLocks noGrp="1"/>
          </p:cNvSpPr>
          <p:nvPr>
            <p:ph type="body" idx="1"/>
          </p:nvPr>
        </p:nvSpPr>
        <p:spPr>
          <a:xfrm>
            <a:off x="265043" y="2720629"/>
            <a:ext cx="11741427" cy="3136831"/>
          </a:xfrm>
          <a:prstGeom prst="rect">
            <a:avLst/>
          </a:prstGeom>
          <a:noFill/>
          <a:ln>
            <a:noFill/>
          </a:ln>
        </p:spPr>
        <p:txBody>
          <a:bodyPr spcFirstLastPara="1" wrap="square" lIns="91425" tIns="45700" rIns="91425" bIns="45700" anchor="t" anchorCtr="0">
            <a:normAutofit fontScale="85000" lnSpcReduction="20000"/>
          </a:bodyPr>
          <a:lstStyle/>
          <a:p>
            <a:pPr marL="228600" lvl="0" indent="-215265" algn="l" rtl="0">
              <a:lnSpc>
                <a:spcPct val="100000"/>
              </a:lnSpc>
              <a:spcBef>
                <a:spcPts val="0"/>
              </a:spcBef>
              <a:spcAft>
                <a:spcPts val="0"/>
              </a:spcAft>
              <a:buClr>
                <a:schemeClr val="dk1"/>
              </a:buClr>
              <a:buSzPct val="100000"/>
              <a:buChar char="•"/>
            </a:pPr>
            <a:r>
              <a:rPr lang="en-AU"/>
              <a:t>Broadly, Prideaux (2003) identified three types of disasters that directly affect tourism:</a:t>
            </a:r>
            <a:endParaRPr/>
          </a:p>
          <a:p>
            <a:pPr marL="228600" lvl="0" indent="-77470" algn="l" rtl="0">
              <a:lnSpc>
                <a:spcPct val="100000"/>
              </a:lnSpc>
              <a:spcBef>
                <a:spcPts val="300"/>
              </a:spcBef>
              <a:spcAft>
                <a:spcPts val="0"/>
              </a:spcAft>
              <a:buClr>
                <a:schemeClr val="dk1"/>
              </a:buClr>
              <a:buSzPct val="100000"/>
              <a:buNone/>
            </a:pPr>
            <a:endParaRPr/>
          </a:p>
          <a:p>
            <a:pPr marL="0" lvl="0" indent="0" algn="l" rtl="0">
              <a:lnSpc>
                <a:spcPct val="100000"/>
              </a:lnSpc>
              <a:spcBef>
                <a:spcPts val="300"/>
              </a:spcBef>
              <a:spcAft>
                <a:spcPts val="0"/>
              </a:spcAft>
              <a:buNone/>
            </a:pPr>
            <a:r>
              <a:rPr lang="en-AU"/>
              <a:t> 1. Natural disasters </a:t>
            </a:r>
            <a:endParaRPr/>
          </a:p>
          <a:p>
            <a:pPr marL="0" lvl="0" indent="0" algn="l" rtl="0">
              <a:lnSpc>
                <a:spcPct val="100000"/>
              </a:lnSpc>
              <a:spcBef>
                <a:spcPts val="300"/>
              </a:spcBef>
              <a:spcAft>
                <a:spcPts val="0"/>
              </a:spcAft>
              <a:buClr>
                <a:schemeClr val="dk1"/>
              </a:buClr>
              <a:buSzPct val="100000"/>
              <a:buNone/>
            </a:pPr>
            <a:r>
              <a:rPr lang="en-AU"/>
              <a:t>(e.g. earthquakes, typhoons, floods, tsunamis, volcano eruptions, avalanches, bushfires and droughts among others); </a:t>
            </a:r>
            <a:endParaRPr/>
          </a:p>
          <a:p>
            <a:pPr marL="0" lvl="0" indent="0" algn="l" rtl="0">
              <a:lnSpc>
                <a:spcPct val="100000"/>
              </a:lnSpc>
              <a:spcBef>
                <a:spcPts val="300"/>
              </a:spcBef>
              <a:spcAft>
                <a:spcPts val="0"/>
              </a:spcAft>
              <a:buClr>
                <a:schemeClr val="dk1"/>
              </a:buClr>
              <a:buSzPct val="100000"/>
              <a:buNone/>
            </a:pPr>
            <a:endParaRPr/>
          </a:p>
          <a:p>
            <a:pPr marL="0" lvl="0" indent="0" algn="l" rtl="0">
              <a:lnSpc>
                <a:spcPct val="100000"/>
              </a:lnSpc>
              <a:spcBef>
                <a:spcPts val="300"/>
              </a:spcBef>
              <a:spcAft>
                <a:spcPts val="0"/>
              </a:spcAft>
              <a:buClr>
                <a:schemeClr val="dk1"/>
              </a:buClr>
              <a:buSzPct val="100000"/>
              <a:buNone/>
            </a:pPr>
            <a:r>
              <a:rPr lang="en-AU"/>
              <a:t>2. Climate change; and</a:t>
            </a:r>
            <a:endParaRPr/>
          </a:p>
          <a:p>
            <a:pPr marL="0" lvl="0" indent="0" algn="l" rtl="0">
              <a:lnSpc>
                <a:spcPct val="100000"/>
              </a:lnSpc>
              <a:spcBef>
                <a:spcPts val="300"/>
              </a:spcBef>
              <a:spcAft>
                <a:spcPts val="0"/>
              </a:spcAft>
              <a:buClr>
                <a:schemeClr val="dk1"/>
              </a:buClr>
              <a:buSzPct val="100000"/>
              <a:buNone/>
            </a:pPr>
            <a:endParaRPr/>
          </a:p>
          <a:p>
            <a:pPr marL="0" lvl="0" indent="0" algn="l" rtl="0">
              <a:lnSpc>
                <a:spcPct val="100000"/>
              </a:lnSpc>
              <a:spcBef>
                <a:spcPts val="300"/>
              </a:spcBef>
              <a:spcAft>
                <a:spcPts val="0"/>
              </a:spcAft>
              <a:buClr>
                <a:schemeClr val="dk1"/>
              </a:buClr>
              <a:buSzPct val="100000"/>
              <a:buNone/>
            </a:pPr>
            <a:r>
              <a:rPr lang="en-AU"/>
              <a:t>3. Global epidemics causing associated health issues in humans, fauna or flora.</a:t>
            </a:r>
            <a:endParaRPr/>
          </a:p>
          <a:p>
            <a:pPr marL="228600" lvl="0" indent="-77470" algn="l" rtl="0">
              <a:lnSpc>
                <a:spcPct val="100000"/>
              </a:lnSpc>
              <a:spcBef>
                <a:spcPts val="300"/>
              </a:spcBef>
              <a:spcAft>
                <a:spcPts val="0"/>
              </a:spcAft>
              <a:buClr>
                <a:schemeClr val="dk1"/>
              </a:buClr>
              <a:buSzPct val="100000"/>
              <a:buNone/>
            </a:pPr>
            <a:endParaRPr/>
          </a:p>
        </p:txBody>
      </p:sp>
      <p:sp>
        <p:nvSpPr>
          <p:cNvPr id="173" name="Google Shape;17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3"/>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t>9</a:t>
            </a:r>
            <a:r>
              <a:rPr lang="en-AU" b="1">
                <a:latin typeface="Calibri"/>
                <a:ea typeface="Calibri"/>
                <a:cs typeface="Calibri"/>
                <a:sym typeface="Calibri"/>
              </a:rPr>
              <a:t>. Changes in tourism demand resulting from increased travel by emerging nations </a:t>
            </a:r>
            <a:endParaRPr/>
          </a:p>
        </p:txBody>
      </p:sp>
      <p:sp>
        <p:nvSpPr>
          <p:cNvPr id="180" name="Google Shape;180;p13"/>
          <p:cNvSpPr txBox="1">
            <a:spLocks noGrp="1"/>
          </p:cNvSpPr>
          <p:nvPr>
            <p:ph type="body" idx="1"/>
          </p:nvPr>
        </p:nvSpPr>
        <p:spPr>
          <a:xfrm>
            <a:off x="450573" y="2720629"/>
            <a:ext cx="11741427" cy="3136831"/>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00000"/>
              </a:lnSpc>
              <a:spcBef>
                <a:spcPts val="0"/>
              </a:spcBef>
              <a:spcAft>
                <a:spcPts val="0"/>
              </a:spcAft>
              <a:buClr>
                <a:schemeClr val="dk1"/>
              </a:buClr>
              <a:buSzPct val="100000"/>
              <a:buChar char="•"/>
            </a:pPr>
            <a:r>
              <a:rPr lang="en-AU"/>
              <a:t>Emerging markets tend to be from a geographic location or a certain demographic. </a:t>
            </a:r>
            <a:endParaRPr/>
          </a:p>
          <a:p>
            <a:pPr marL="228600" lvl="0" indent="-228600" algn="l" rtl="0">
              <a:lnSpc>
                <a:spcPct val="100000"/>
              </a:lnSpc>
              <a:spcBef>
                <a:spcPts val="300"/>
              </a:spcBef>
              <a:spcAft>
                <a:spcPts val="0"/>
              </a:spcAft>
              <a:buClr>
                <a:schemeClr val="dk1"/>
              </a:buClr>
              <a:buSzPct val="100000"/>
              <a:buChar char="•"/>
            </a:pPr>
            <a:r>
              <a:rPr lang="en-AU"/>
              <a:t>Geographic location could be by country: </a:t>
            </a:r>
            <a:endParaRPr/>
          </a:p>
          <a:p>
            <a:pPr marL="685800" lvl="1" indent="-228600" algn="l" rtl="0">
              <a:lnSpc>
                <a:spcPct val="100000"/>
              </a:lnSpc>
              <a:spcBef>
                <a:spcPts val="300"/>
              </a:spcBef>
              <a:spcAft>
                <a:spcPts val="0"/>
              </a:spcAft>
              <a:buClr>
                <a:schemeClr val="dk1"/>
              </a:buClr>
              <a:buSzPct val="100000"/>
              <a:buChar char="•"/>
            </a:pPr>
            <a:r>
              <a:rPr lang="en-AU"/>
              <a:t>The Ivory Coast</a:t>
            </a:r>
            <a:endParaRPr/>
          </a:p>
          <a:p>
            <a:pPr marL="228600" lvl="0" indent="-64135" algn="l" rtl="0">
              <a:lnSpc>
                <a:spcPct val="100000"/>
              </a:lnSpc>
              <a:spcBef>
                <a:spcPts val="300"/>
              </a:spcBef>
              <a:spcAft>
                <a:spcPts val="0"/>
              </a:spcAft>
              <a:buClr>
                <a:schemeClr val="dk1"/>
              </a:buClr>
              <a:buSzPct val="100000"/>
              <a:buNone/>
            </a:pPr>
            <a:endParaRPr/>
          </a:p>
          <a:p>
            <a:pPr marL="228600" lvl="0" indent="-228600" algn="l" rtl="0">
              <a:lnSpc>
                <a:spcPct val="100000"/>
              </a:lnSpc>
              <a:spcBef>
                <a:spcPts val="300"/>
              </a:spcBef>
              <a:spcAft>
                <a:spcPts val="0"/>
              </a:spcAft>
              <a:buClr>
                <a:schemeClr val="dk1"/>
              </a:buClr>
              <a:buSzPct val="100000"/>
              <a:buChar char="•"/>
            </a:pPr>
            <a:r>
              <a:rPr lang="en-AU"/>
              <a:t>Demographic example is:</a:t>
            </a:r>
            <a:endParaRPr/>
          </a:p>
          <a:p>
            <a:pPr marL="685800" lvl="1" indent="-228600" algn="l" rtl="0">
              <a:lnSpc>
                <a:spcPct val="100000"/>
              </a:lnSpc>
              <a:spcBef>
                <a:spcPts val="300"/>
              </a:spcBef>
              <a:spcAft>
                <a:spcPts val="0"/>
              </a:spcAft>
              <a:buClr>
                <a:schemeClr val="dk1"/>
              </a:buClr>
              <a:buSzPct val="100000"/>
              <a:buChar char="•"/>
            </a:pPr>
            <a:r>
              <a:rPr lang="en-AU"/>
              <a:t>Trendsetters (now known as ‘influencers’) showcase differing attributes that assist in shaping the desires and hence the travel products and services that should be offered (Mendez, 2019). </a:t>
            </a:r>
            <a:endParaRPr/>
          </a:p>
        </p:txBody>
      </p:sp>
      <p:sp>
        <p:nvSpPr>
          <p:cNvPr id="181" name="Google Shape;18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4"/>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89189"/>
              <a:buFont typeface="Calibri"/>
              <a:buNone/>
            </a:pPr>
            <a:r>
              <a:rPr lang="en-AU" b="1">
                <a:latin typeface="Calibri"/>
                <a:ea typeface="Calibri"/>
                <a:cs typeface="Calibri"/>
                <a:sym typeface="Calibri"/>
              </a:rPr>
              <a:t>1</a:t>
            </a:r>
            <a:r>
              <a:rPr lang="en-AU" b="1"/>
              <a:t>0</a:t>
            </a:r>
            <a:r>
              <a:rPr lang="en-AU" b="1">
                <a:latin typeface="Calibri"/>
                <a:ea typeface="Calibri"/>
                <a:cs typeface="Calibri"/>
                <a:sym typeface="Calibri"/>
              </a:rPr>
              <a:t>. </a:t>
            </a:r>
            <a:r>
              <a:rPr lang="en-AU" sz="4933" b="1">
                <a:latin typeface="Arial"/>
                <a:ea typeface="Arial"/>
                <a:cs typeface="Arial"/>
                <a:sym typeface="Arial"/>
              </a:rPr>
              <a:t>Adopting Artificial Intelligence in all aspects of the tourism industry</a:t>
            </a:r>
            <a:endParaRPr sz="4933" b="1">
              <a:latin typeface="Arial"/>
              <a:ea typeface="Arial"/>
              <a:cs typeface="Arial"/>
              <a:sym typeface="Arial"/>
            </a:endParaRPr>
          </a:p>
          <a:p>
            <a:pPr marL="0" lvl="0" indent="0" algn="l" rtl="0">
              <a:lnSpc>
                <a:spcPct val="90000"/>
              </a:lnSpc>
              <a:spcBef>
                <a:spcPts val="0"/>
              </a:spcBef>
              <a:spcAft>
                <a:spcPts val="0"/>
              </a:spcAft>
              <a:buClr>
                <a:schemeClr val="dk1"/>
              </a:buClr>
              <a:buSzPct val="100000"/>
              <a:buFont typeface="Calibri"/>
              <a:buNone/>
            </a:pPr>
            <a:endParaRPr b="1"/>
          </a:p>
        </p:txBody>
      </p:sp>
      <p:sp>
        <p:nvSpPr>
          <p:cNvPr id="188" name="Google Shape;188;p14"/>
          <p:cNvSpPr txBox="1">
            <a:spLocks noGrp="1"/>
          </p:cNvSpPr>
          <p:nvPr>
            <p:ph type="body" idx="1"/>
          </p:nvPr>
        </p:nvSpPr>
        <p:spPr>
          <a:xfrm>
            <a:off x="450573" y="2720629"/>
            <a:ext cx="11741427" cy="3136831"/>
          </a:xfrm>
          <a:prstGeom prst="rect">
            <a:avLst/>
          </a:prstGeom>
          <a:noFill/>
          <a:ln>
            <a:noFill/>
          </a:ln>
        </p:spPr>
        <p:txBody>
          <a:bodyPr spcFirstLastPara="1" wrap="square" lIns="91425" tIns="45700" rIns="91425" bIns="45700" anchor="t" anchorCtr="0">
            <a:normAutofit/>
          </a:bodyPr>
          <a:lstStyle/>
          <a:p>
            <a:pPr marL="228600" lvl="0" indent="0" algn="ctr" rtl="0">
              <a:lnSpc>
                <a:spcPct val="100000"/>
              </a:lnSpc>
              <a:spcBef>
                <a:spcPts val="300"/>
              </a:spcBef>
              <a:spcAft>
                <a:spcPts val="0"/>
              </a:spcAft>
              <a:buNone/>
            </a:pPr>
            <a:r>
              <a:rPr lang="en-AU" sz="2600"/>
              <a:t>More progressive industrial and technological advanced countries will lead the way in AI innovation with developing and less affluent countries following. </a:t>
            </a:r>
            <a:endParaRPr sz="4300"/>
          </a:p>
        </p:txBody>
      </p:sp>
      <p:sp>
        <p:nvSpPr>
          <p:cNvPr id="189" name="Google Shape;189;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312b183b45a_0_5"/>
          <p:cNvSpPr txBox="1">
            <a:spLocks noGrp="1"/>
          </p:cNvSpPr>
          <p:nvPr>
            <p:ph type="title"/>
          </p:nvPr>
        </p:nvSpPr>
        <p:spPr>
          <a:xfrm>
            <a:off x="612913" y="482840"/>
            <a:ext cx="115791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ct val="89189"/>
              <a:buFont typeface="Calibri"/>
              <a:buNone/>
            </a:pPr>
            <a:r>
              <a:rPr lang="en-AU" b="1">
                <a:latin typeface="Calibri"/>
                <a:ea typeface="Calibri"/>
                <a:cs typeface="Calibri"/>
                <a:sym typeface="Calibri"/>
              </a:rPr>
              <a:t>1</a:t>
            </a:r>
            <a:r>
              <a:rPr lang="en-AU" b="1"/>
              <a:t>1</a:t>
            </a:r>
            <a:r>
              <a:rPr lang="en-AU" b="1">
                <a:latin typeface="Calibri"/>
                <a:ea typeface="Calibri"/>
                <a:cs typeface="Calibri"/>
                <a:sym typeface="Calibri"/>
              </a:rPr>
              <a:t>. </a:t>
            </a:r>
            <a:r>
              <a:rPr lang="en-AU" sz="4933" b="1">
                <a:latin typeface="Arial"/>
                <a:ea typeface="Arial"/>
                <a:cs typeface="Arial"/>
                <a:sym typeface="Arial"/>
              </a:rPr>
              <a:t>Sports Tourism</a:t>
            </a:r>
            <a:endParaRPr sz="4933" b="1">
              <a:latin typeface="Arial"/>
              <a:ea typeface="Arial"/>
              <a:cs typeface="Arial"/>
              <a:sym typeface="Arial"/>
            </a:endParaRPr>
          </a:p>
          <a:p>
            <a:pPr marL="0" lvl="0" indent="0" algn="l" rtl="0">
              <a:lnSpc>
                <a:spcPct val="90000"/>
              </a:lnSpc>
              <a:spcBef>
                <a:spcPts val="0"/>
              </a:spcBef>
              <a:spcAft>
                <a:spcPts val="0"/>
              </a:spcAft>
              <a:buClr>
                <a:schemeClr val="dk1"/>
              </a:buClr>
              <a:buSzPct val="100000"/>
              <a:buFont typeface="Calibri"/>
              <a:buNone/>
            </a:pPr>
            <a:endParaRPr b="1"/>
          </a:p>
        </p:txBody>
      </p:sp>
      <p:sp>
        <p:nvSpPr>
          <p:cNvPr id="196" name="Google Shape;196;g312b183b45a_0_5"/>
          <p:cNvSpPr txBox="1">
            <a:spLocks noGrp="1"/>
          </p:cNvSpPr>
          <p:nvPr>
            <p:ph type="body" idx="1"/>
          </p:nvPr>
        </p:nvSpPr>
        <p:spPr>
          <a:xfrm>
            <a:off x="450573" y="2720629"/>
            <a:ext cx="11741400" cy="3136800"/>
          </a:xfrm>
          <a:prstGeom prst="rect">
            <a:avLst/>
          </a:prstGeom>
          <a:noFill/>
          <a:ln>
            <a:noFill/>
          </a:ln>
        </p:spPr>
        <p:txBody>
          <a:bodyPr spcFirstLastPara="1" wrap="square" lIns="91425" tIns="45700" rIns="91425" bIns="45700" anchor="t" anchorCtr="0">
            <a:normAutofit/>
          </a:bodyPr>
          <a:lstStyle/>
          <a:p>
            <a:pPr marL="228600" lvl="0" indent="0" algn="ctr" rtl="0">
              <a:lnSpc>
                <a:spcPct val="100000"/>
              </a:lnSpc>
              <a:spcBef>
                <a:spcPts val="300"/>
              </a:spcBef>
              <a:spcAft>
                <a:spcPts val="0"/>
              </a:spcAft>
              <a:buNone/>
            </a:pPr>
            <a:r>
              <a:rPr lang="en-AU" sz="2600"/>
              <a:t>Stadiums are now multi-functional and not solely reliant on sporting matches. Taylor Swift’s 2024 world tours were all performed in mega stadiums. </a:t>
            </a:r>
            <a:endParaRPr sz="4300"/>
          </a:p>
        </p:txBody>
      </p:sp>
      <p:sp>
        <p:nvSpPr>
          <p:cNvPr id="197" name="Google Shape;197;g312b183b45a_0_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5"/>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1</a:t>
            </a:r>
            <a:r>
              <a:rPr lang="en-AU" b="1"/>
              <a:t>2</a:t>
            </a:r>
            <a:r>
              <a:rPr lang="en-AU" b="1">
                <a:latin typeface="Calibri"/>
                <a:ea typeface="Calibri"/>
                <a:cs typeface="Calibri"/>
                <a:sym typeface="Calibri"/>
              </a:rPr>
              <a:t>. Underwater tourism both natural and man-made</a:t>
            </a:r>
            <a:endParaRPr/>
          </a:p>
        </p:txBody>
      </p:sp>
      <p:sp>
        <p:nvSpPr>
          <p:cNvPr id="204" name="Google Shape;204;p15"/>
          <p:cNvSpPr txBox="1">
            <a:spLocks noGrp="1"/>
          </p:cNvSpPr>
          <p:nvPr>
            <p:ph type="body" idx="1"/>
          </p:nvPr>
        </p:nvSpPr>
        <p:spPr>
          <a:xfrm>
            <a:off x="450573" y="2323064"/>
            <a:ext cx="11741427" cy="3136831"/>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00000"/>
              </a:lnSpc>
              <a:spcBef>
                <a:spcPts val="0"/>
              </a:spcBef>
              <a:spcAft>
                <a:spcPts val="0"/>
              </a:spcAft>
              <a:buClr>
                <a:schemeClr val="dk1"/>
              </a:buClr>
              <a:buSzPct val="100000"/>
              <a:buChar char="•"/>
            </a:pPr>
            <a:r>
              <a:rPr lang="en-AU"/>
              <a:t>More underwater hotels will be constructed</a:t>
            </a:r>
            <a:endParaRPr/>
          </a:p>
          <a:p>
            <a:pPr marL="228600" lvl="0" indent="-64135" algn="l" rtl="0">
              <a:lnSpc>
                <a:spcPct val="100000"/>
              </a:lnSpc>
              <a:spcBef>
                <a:spcPts val="300"/>
              </a:spcBef>
              <a:spcAft>
                <a:spcPts val="0"/>
              </a:spcAft>
              <a:buClr>
                <a:schemeClr val="dk1"/>
              </a:buClr>
              <a:buSzPct val="100000"/>
              <a:buNone/>
            </a:pPr>
            <a:endParaRPr/>
          </a:p>
          <a:p>
            <a:pPr marL="228600" lvl="0" indent="-228600" algn="l" rtl="0">
              <a:lnSpc>
                <a:spcPct val="100000"/>
              </a:lnSpc>
              <a:spcBef>
                <a:spcPts val="300"/>
              </a:spcBef>
              <a:spcAft>
                <a:spcPts val="0"/>
              </a:spcAft>
              <a:buClr>
                <a:schemeClr val="dk1"/>
              </a:buClr>
              <a:buSzPct val="100000"/>
              <a:buChar char="•"/>
            </a:pPr>
            <a:r>
              <a:rPr lang="en-AU"/>
              <a:t>More adventure tourism will occur</a:t>
            </a:r>
            <a:endParaRPr/>
          </a:p>
          <a:p>
            <a:pPr marL="228600" lvl="0" indent="-64135" algn="l" rtl="0">
              <a:lnSpc>
                <a:spcPct val="100000"/>
              </a:lnSpc>
              <a:spcBef>
                <a:spcPts val="300"/>
              </a:spcBef>
              <a:spcAft>
                <a:spcPts val="0"/>
              </a:spcAft>
              <a:buClr>
                <a:schemeClr val="dk1"/>
              </a:buClr>
              <a:buSzPct val="100000"/>
              <a:buNone/>
            </a:pPr>
            <a:endParaRPr/>
          </a:p>
          <a:p>
            <a:pPr marL="228600" lvl="0" indent="-228600" algn="l" rtl="0">
              <a:lnSpc>
                <a:spcPct val="100000"/>
              </a:lnSpc>
              <a:spcBef>
                <a:spcPts val="300"/>
              </a:spcBef>
              <a:spcAft>
                <a:spcPts val="0"/>
              </a:spcAft>
              <a:buClr>
                <a:schemeClr val="dk1"/>
              </a:buClr>
              <a:buSzPct val="100000"/>
              <a:buChar char="•"/>
            </a:pPr>
            <a:r>
              <a:rPr lang="en-AU"/>
              <a:t>‘Typical activities in adventure tours include climbing, caving, abseiling, sea kayaking, white-water kayaking, rafting, diving, snorkelling, skiing, snow-boarding, surfing, sail boarding, sailing, ballooning, skydiving, parapenting, horse riding, mountain biking, snowmobiling and off-road driving’ </a:t>
            </a:r>
            <a:endParaRPr/>
          </a:p>
          <a:p>
            <a:pPr marL="0" lvl="0" indent="0" algn="l" rtl="0">
              <a:lnSpc>
                <a:spcPct val="100000"/>
              </a:lnSpc>
              <a:spcBef>
                <a:spcPts val="300"/>
              </a:spcBef>
              <a:spcAft>
                <a:spcPts val="0"/>
              </a:spcAft>
              <a:buClr>
                <a:schemeClr val="dk1"/>
              </a:buClr>
              <a:buSzPct val="100000"/>
              <a:buNone/>
            </a:pPr>
            <a:r>
              <a:rPr lang="en-AU"/>
              <a:t>									(Buckley, 2007: 1428)</a:t>
            </a:r>
            <a:endParaRPr/>
          </a:p>
          <a:p>
            <a:pPr marL="228600" lvl="0" indent="-64135" algn="l" rtl="0">
              <a:lnSpc>
                <a:spcPct val="100000"/>
              </a:lnSpc>
              <a:spcBef>
                <a:spcPts val="300"/>
              </a:spcBef>
              <a:spcAft>
                <a:spcPts val="0"/>
              </a:spcAft>
              <a:buClr>
                <a:schemeClr val="dk1"/>
              </a:buClr>
              <a:buSzPct val="100000"/>
              <a:buNone/>
            </a:pPr>
            <a:endParaRPr/>
          </a:p>
        </p:txBody>
      </p:sp>
      <p:sp>
        <p:nvSpPr>
          <p:cNvPr id="205" name="Google Shape;205;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16"/>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13. </a:t>
            </a:r>
            <a:r>
              <a:rPr lang="en-AU" b="1"/>
              <a:t>Coolcationing</a:t>
            </a:r>
            <a:endParaRPr/>
          </a:p>
        </p:txBody>
      </p:sp>
      <p:sp>
        <p:nvSpPr>
          <p:cNvPr id="212" name="Google Shape;212;p16"/>
          <p:cNvSpPr txBox="1">
            <a:spLocks noGrp="1"/>
          </p:cNvSpPr>
          <p:nvPr>
            <p:ph type="body" idx="1"/>
          </p:nvPr>
        </p:nvSpPr>
        <p:spPr>
          <a:xfrm>
            <a:off x="450573" y="2323064"/>
            <a:ext cx="11741427" cy="3136831"/>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300"/>
              </a:spcBef>
              <a:spcAft>
                <a:spcPts val="0"/>
              </a:spcAft>
              <a:buNone/>
            </a:pPr>
            <a:r>
              <a:rPr lang="en-AU" sz="2600"/>
              <a:t>Coolcationing (cool-cationing) is a relatively new term used to describe travelling to and vacationing in cool to moderate climates to escape the heat (Let’s Roam, 2024). Tourists are seeking nature-based tourism including hiking, skiing and different experiences in the cooler climates. </a:t>
            </a:r>
            <a:endParaRPr sz="4300"/>
          </a:p>
        </p:txBody>
      </p:sp>
      <p:sp>
        <p:nvSpPr>
          <p:cNvPr id="213" name="Google Shape;21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17"/>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14. </a:t>
            </a:r>
            <a:r>
              <a:rPr lang="en-AU" b="1"/>
              <a:t>Silent Tourism</a:t>
            </a:r>
            <a:endParaRPr/>
          </a:p>
        </p:txBody>
      </p:sp>
      <p:sp>
        <p:nvSpPr>
          <p:cNvPr id="220" name="Google Shape;220;p17"/>
          <p:cNvSpPr txBox="1">
            <a:spLocks noGrp="1"/>
          </p:cNvSpPr>
          <p:nvPr>
            <p:ph type="body" idx="1"/>
          </p:nvPr>
        </p:nvSpPr>
        <p:spPr>
          <a:xfrm>
            <a:off x="450573" y="2323064"/>
            <a:ext cx="11741427" cy="3136831"/>
          </a:xfrm>
          <a:prstGeom prst="rect">
            <a:avLst/>
          </a:prstGeom>
          <a:noFill/>
          <a:ln>
            <a:noFill/>
          </a:ln>
        </p:spPr>
        <p:txBody>
          <a:bodyPr spcFirstLastPara="1" wrap="square" lIns="91425" tIns="45700" rIns="91425" bIns="45700" anchor="t" anchorCtr="0">
            <a:normAutofit/>
          </a:bodyPr>
          <a:lstStyle/>
          <a:p>
            <a:pPr marL="0" lvl="0" indent="0" algn="ctr" rtl="0">
              <a:lnSpc>
                <a:spcPct val="100000"/>
              </a:lnSpc>
              <a:spcBef>
                <a:spcPts val="300"/>
              </a:spcBef>
              <a:spcAft>
                <a:spcPts val="0"/>
              </a:spcAft>
              <a:buClr>
                <a:schemeClr val="dk1"/>
              </a:buClr>
              <a:buSzPts val="2800"/>
              <a:buNone/>
            </a:pPr>
            <a:r>
              <a:rPr lang="en-AU"/>
              <a:t>This emerging trend is for those tourists seeking serenity destinations away from fast-paced crowded tourism hotspots. As the world  presents global issues such as pandemics and wars, silent tourism offers digital free disturbances, tranquil hotels, quiet nature reserves, rest and rejuvenation facilities and meditation and wellness retreats.</a:t>
            </a:r>
            <a:endParaRPr sz="4500"/>
          </a:p>
        </p:txBody>
      </p:sp>
      <p:sp>
        <p:nvSpPr>
          <p:cNvPr id="221" name="Google Shape;221;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8"/>
          <p:cNvSpPr txBox="1">
            <a:spLocks noGrp="1"/>
          </p:cNvSpPr>
          <p:nvPr>
            <p:ph type="title"/>
          </p:nvPr>
        </p:nvSpPr>
        <p:spPr>
          <a:xfrm>
            <a:off x="612913" y="482840"/>
            <a:ext cx="1157908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15. How will the MICE industry respond to external industry forces? </a:t>
            </a:r>
            <a:endParaRPr/>
          </a:p>
        </p:txBody>
      </p:sp>
      <p:sp>
        <p:nvSpPr>
          <p:cNvPr id="228" name="Google Shape;228;p18"/>
          <p:cNvSpPr txBox="1">
            <a:spLocks noGrp="1"/>
          </p:cNvSpPr>
          <p:nvPr>
            <p:ph type="body" idx="1"/>
          </p:nvPr>
        </p:nvSpPr>
        <p:spPr>
          <a:xfrm>
            <a:off x="450573" y="2323064"/>
            <a:ext cx="11741427" cy="3136831"/>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00000"/>
              </a:lnSpc>
              <a:spcBef>
                <a:spcPts val="0"/>
              </a:spcBef>
              <a:spcAft>
                <a:spcPts val="0"/>
              </a:spcAft>
              <a:buClr>
                <a:schemeClr val="dk1"/>
              </a:buClr>
              <a:buSzPts val="2800"/>
              <a:buChar char="•"/>
            </a:pPr>
            <a:r>
              <a:rPr lang="en-AU"/>
              <a:t>MICE stands for ‘meetings, incentives, conventions, exhibitions’ </a:t>
            </a:r>
            <a:endParaRPr/>
          </a:p>
          <a:p>
            <a:pPr marL="0" lvl="0" indent="0" algn="l" rtl="0">
              <a:lnSpc>
                <a:spcPct val="100000"/>
              </a:lnSpc>
              <a:spcBef>
                <a:spcPts val="300"/>
              </a:spcBef>
              <a:spcAft>
                <a:spcPts val="0"/>
              </a:spcAft>
              <a:buClr>
                <a:schemeClr val="dk1"/>
              </a:buClr>
              <a:buSzPts val="2800"/>
              <a:buNone/>
            </a:pPr>
            <a:r>
              <a:rPr lang="en-AU"/>
              <a:t>								(McCartney, 2008: 293)</a:t>
            </a:r>
            <a:endParaRPr/>
          </a:p>
          <a:p>
            <a:pPr marL="0" lvl="0" indent="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Being innovative by creating new ideas and ways of communicating is key to the MICE sector such as hybrid and virtual conferencing that links people globally without the need for travel </a:t>
            </a:r>
            <a:endParaRPr/>
          </a:p>
          <a:p>
            <a:pPr marL="0" lvl="0" indent="0" algn="l" rtl="0">
              <a:lnSpc>
                <a:spcPct val="100000"/>
              </a:lnSpc>
              <a:spcBef>
                <a:spcPts val="300"/>
              </a:spcBef>
              <a:spcAft>
                <a:spcPts val="0"/>
              </a:spcAft>
              <a:buClr>
                <a:schemeClr val="dk1"/>
              </a:buClr>
              <a:buSzPts val="2800"/>
              <a:buNone/>
            </a:pPr>
            <a:r>
              <a:rPr lang="en-AU"/>
              <a:t>								(Hamm et al., 2018)</a:t>
            </a:r>
            <a:endParaRPr/>
          </a:p>
        </p:txBody>
      </p:sp>
      <p:sp>
        <p:nvSpPr>
          <p:cNvPr id="229" name="Google Shape;229;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Summary</a:t>
            </a:r>
            <a:endParaRPr/>
          </a:p>
        </p:txBody>
      </p:sp>
      <p:sp>
        <p:nvSpPr>
          <p:cNvPr id="235" name="Google Shape;235;p19"/>
          <p:cNvSpPr txBox="1">
            <a:spLocks noGrp="1"/>
          </p:cNvSpPr>
          <p:nvPr>
            <p:ph type="body" idx="1"/>
          </p:nvPr>
        </p:nvSpPr>
        <p:spPr>
          <a:xfrm>
            <a:off x="1076739" y="1690688"/>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Building future scenarios in the travel, hospitality and event sectors is essential for long-term viability and financial success. </a:t>
            </a:r>
            <a:endParaRPr/>
          </a:p>
          <a:p>
            <a:pPr marL="0" lvl="0" indent="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To achieve these objectives, the tourism industry needs to embrace change through new and innovative products and services. </a:t>
            </a:r>
            <a:endParaRPr/>
          </a:p>
        </p:txBody>
      </p:sp>
      <p:sp>
        <p:nvSpPr>
          <p:cNvPr id="236" name="Google Shape;236;p1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Chapter Outline</a:t>
            </a:r>
            <a:endParaRPr/>
          </a:p>
        </p:txBody>
      </p:sp>
      <p:sp>
        <p:nvSpPr>
          <p:cNvPr id="98" name="Google Shape;98;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Introduction</a:t>
            </a:r>
            <a:endParaRPr/>
          </a:p>
          <a:p>
            <a:pPr marL="0" lvl="0" indent="0" algn="l" rtl="0">
              <a:lnSpc>
                <a:spcPct val="100000"/>
              </a:lnSpc>
              <a:spcBef>
                <a:spcPts val="1000"/>
              </a:spcBef>
              <a:spcAft>
                <a:spcPts val="0"/>
              </a:spcAft>
              <a:buClr>
                <a:schemeClr val="dk1"/>
              </a:buClr>
              <a:buSzPts val="2800"/>
              <a:buNone/>
            </a:pPr>
            <a:endParaRPr/>
          </a:p>
          <a:p>
            <a:pPr marL="685800" lvl="1" indent="-228600" algn="l" rtl="0">
              <a:lnSpc>
                <a:spcPct val="100000"/>
              </a:lnSpc>
              <a:spcBef>
                <a:spcPts val="500"/>
              </a:spcBef>
              <a:spcAft>
                <a:spcPts val="0"/>
              </a:spcAft>
              <a:buClr>
                <a:schemeClr val="dk1"/>
              </a:buClr>
              <a:buSzPts val="2400"/>
              <a:buChar char="•"/>
            </a:pPr>
            <a:r>
              <a:rPr lang="en-AU"/>
              <a:t>Building Future Scenarios </a:t>
            </a:r>
            <a:endParaRPr/>
          </a:p>
          <a:p>
            <a:pPr marL="1143000" lvl="2" indent="-228600" algn="l" rtl="0">
              <a:lnSpc>
                <a:spcPct val="100000"/>
              </a:lnSpc>
              <a:spcBef>
                <a:spcPts val="500"/>
              </a:spcBef>
              <a:spcAft>
                <a:spcPts val="0"/>
              </a:spcAft>
              <a:buClr>
                <a:schemeClr val="dk1"/>
              </a:buClr>
              <a:buSzPts val="2000"/>
              <a:buChar char="•"/>
            </a:pPr>
            <a:r>
              <a:rPr lang="en-AU"/>
              <a:t>15 Tourism Themes for Consideration</a:t>
            </a:r>
            <a:endParaRPr/>
          </a:p>
          <a:p>
            <a:pPr marL="685800" lvl="1" indent="-76200" algn="l" rtl="0">
              <a:lnSpc>
                <a:spcPct val="100000"/>
              </a:lnSpc>
              <a:spcBef>
                <a:spcPts val="500"/>
              </a:spcBef>
              <a:spcAft>
                <a:spcPts val="0"/>
              </a:spcAft>
              <a:buClr>
                <a:schemeClr val="dk1"/>
              </a:buClr>
              <a:buSzPts val="2400"/>
              <a:buNone/>
            </a:pPr>
            <a:endParaRPr/>
          </a:p>
          <a:p>
            <a:pPr marL="228600" lvl="0" indent="-228600" algn="l" rtl="0">
              <a:lnSpc>
                <a:spcPct val="100000"/>
              </a:lnSpc>
              <a:spcBef>
                <a:spcPts val="1000"/>
              </a:spcBef>
              <a:spcAft>
                <a:spcPts val="0"/>
              </a:spcAft>
              <a:buClr>
                <a:schemeClr val="dk1"/>
              </a:buClr>
              <a:buSzPts val="2800"/>
              <a:buChar char="•"/>
            </a:pPr>
            <a:r>
              <a:rPr lang="en-AU"/>
              <a:t>Summary</a:t>
            </a:r>
            <a:endParaRPr/>
          </a:p>
          <a:p>
            <a:pPr marL="228600" lvl="0" indent="-228600" algn="l" rtl="0">
              <a:lnSpc>
                <a:spcPct val="100000"/>
              </a:lnSpc>
              <a:spcBef>
                <a:spcPts val="1000"/>
              </a:spcBef>
              <a:spcAft>
                <a:spcPts val="0"/>
              </a:spcAft>
              <a:buClr>
                <a:schemeClr val="dk1"/>
              </a:buClr>
              <a:buSzPts val="2800"/>
              <a:buChar char="•"/>
            </a:pPr>
            <a:r>
              <a:rPr lang="en-AU"/>
              <a:t>Case study and additional resources</a:t>
            </a:r>
            <a:endParaRPr/>
          </a:p>
          <a:p>
            <a:pPr marL="228600" lvl="0" indent="-50800" algn="l" rtl="0">
              <a:lnSpc>
                <a:spcPct val="100000"/>
              </a:lnSpc>
              <a:spcBef>
                <a:spcPts val="1000"/>
              </a:spcBef>
              <a:spcAft>
                <a:spcPts val="0"/>
              </a:spcAft>
              <a:buClr>
                <a:schemeClr val="dk1"/>
              </a:buClr>
              <a:buSzPts val="2800"/>
              <a:buNone/>
            </a:pPr>
            <a:endParaRPr/>
          </a:p>
        </p:txBody>
      </p:sp>
      <p:sp>
        <p:nvSpPr>
          <p:cNvPr id="99" name="Google Shape;9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0"/>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Case Study</a:t>
            </a:r>
            <a:endParaRPr/>
          </a:p>
        </p:txBody>
      </p:sp>
      <p:sp>
        <p:nvSpPr>
          <p:cNvPr id="242" name="Google Shape;242;p20"/>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AU" b="1"/>
              <a:t>Case Study: </a:t>
            </a:r>
            <a:r>
              <a:rPr lang="en-AU"/>
              <a:t>View the clip</a:t>
            </a:r>
            <a:endParaRPr/>
          </a:p>
          <a:p>
            <a:pPr marL="0" lvl="0" indent="0" algn="l" rtl="0">
              <a:lnSpc>
                <a:spcPct val="90000"/>
              </a:lnSpc>
              <a:spcBef>
                <a:spcPts val="1000"/>
              </a:spcBef>
              <a:spcAft>
                <a:spcPts val="0"/>
              </a:spcAft>
              <a:buClr>
                <a:schemeClr val="dk1"/>
              </a:buClr>
              <a:buSzPts val="2800"/>
              <a:buNone/>
            </a:pPr>
            <a:r>
              <a:rPr lang="en-AU"/>
              <a:t> </a:t>
            </a:r>
            <a:r>
              <a:rPr lang="en-AU" u="sng">
                <a:solidFill>
                  <a:schemeClr val="hlink"/>
                </a:solidFill>
                <a:hlinkClick r:id="rId3"/>
              </a:rPr>
              <a:t>https://www.youtube.com/watch?v=HW_bUo1BNDo</a:t>
            </a:r>
            <a:r>
              <a:rPr lang="en-AU"/>
              <a:t> </a:t>
            </a:r>
            <a:endParaRPr/>
          </a:p>
          <a:p>
            <a:pPr marL="0" lvl="0" indent="0" algn="l" rtl="0">
              <a:lnSpc>
                <a:spcPct val="90000"/>
              </a:lnSpc>
              <a:spcBef>
                <a:spcPts val="1000"/>
              </a:spcBef>
              <a:spcAft>
                <a:spcPts val="0"/>
              </a:spcAft>
              <a:buClr>
                <a:schemeClr val="dk1"/>
              </a:buClr>
              <a:buSzPts val="2800"/>
              <a:buNone/>
            </a:pPr>
            <a:endParaRPr b="1"/>
          </a:p>
          <a:p>
            <a:pPr marL="0" lvl="0" indent="0" algn="l" rtl="0">
              <a:lnSpc>
                <a:spcPct val="90000"/>
              </a:lnSpc>
              <a:spcBef>
                <a:spcPts val="1000"/>
              </a:spcBef>
              <a:spcAft>
                <a:spcPts val="0"/>
              </a:spcAft>
              <a:buClr>
                <a:schemeClr val="dk1"/>
              </a:buClr>
              <a:buSzPts val="2800"/>
              <a:buNone/>
            </a:pPr>
            <a:r>
              <a:rPr lang="en-AU" b="1"/>
              <a:t>Discussion Questions</a:t>
            </a:r>
            <a:endParaRPr sz="3600" b="1"/>
          </a:p>
          <a:p>
            <a:pPr marL="514350" lvl="0" indent="-514350" algn="l" rtl="0">
              <a:lnSpc>
                <a:spcPct val="90000"/>
              </a:lnSpc>
              <a:spcBef>
                <a:spcPts val="1000"/>
              </a:spcBef>
              <a:spcAft>
                <a:spcPts val="0"/>
              </a:spcAft>
              <a:buClr>
                <a:schemeClr val="dk1"/>
              </a:buClr>
              <a:buSzPts val="2800"/>
              <a:buFont typeface="Calibri"/>
              <a:buAutoNum type="arabicPeriod"/>
            </a:pPr>
            <a:r>
              <a:rPr lang="en-AU"/>
              <a:t>Should tourism research guide the tourism industry with future innovation, or should tourism research simply reflect on what is occurring which is essentially industry driven? Explain your thoughts.</a:t>
            </a:r>
            <a:endParaRPr/>
          </a:p>
          <a:p>
            <a:pPr marL="514350" lvl="0" indent="-336550" algn="l" rtl="0">
              <a:lnSpc>
                <a:spcPct val="90000"/>
              </a:lnSpc>
              <a:spcBef>
                <a:spcPts val="1000"/>
              </a:spcBef>
              <a:spcAft>
                <a:spcPts val="0"/>
              </a:spcAft>
              <a:buClr>
                <a:schemeClr val="dk1"/>
              </a:buClr>
              <a:buSzPts val="2800"/>
              <a:buFont typeface="Calibri"/>
              <a:buNone/>
            </a:pPr>
            <a:endParaRPr/>
          </a:p>
          <a:p>
            <a:pPr marL="514350" lvl="0" indent="-514350" algn="l" rtl="0">
              <a:lnSpc>
                <a:spcPct val="90000"/>
              </a:lnSpc>
              <a:spcBef>
                <a:spcPts val="1000"/>
              </a:spcBef>
              <a:spcAft>
                <a:spcPts val="0"/>
              </a:spcAft>
              <a:buClr>
                <a:schemeClr val="dk1"/>
              </a:buClr>
              <a:buSzPts val="2800"/>
              <a:buFont typeface="Calibri"/>
              <a:buAutoNum type="arabicPeriod"/>
            </a:pPr>
            <a:r>
              <a:rPr lang="en-AU"/>
              <a:t>How can the tourism industry quickly adapt to changing technologies? Is more financial investment required or should it be consumer led?</a:t>
            </a:r>
            <a:endParaRPr/>
          </a:p>
          <a:p>
            <a:pPr marL="228600" lvl="0" indent="-50800" algn="l" rtl="0">
              <a:lnSpc>
                <a:spcPct val="90000"/>
              </a:lnSpc>
              <a:spcBef>
                <a:spcPts val="1000"/>
              </a:spcBef>
              <a:spcAft>
                <a:spcPts val="0"/>
              </a:spcAft>
              <a:buClr>
                <a:schemeClr val="dk1"/>
              </a:buClr>
              <a:buSzPts val="2800"/>
              <a:buNone/>
            </a:pPr>
            <a:endParaRPr/>
          </a:p>
        </p:txBody>
      </p:sp>
      <p:sp>
        <p:nvSpPr>
          <p:cNvPr id="243" name="Google Shape;243;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1"/>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Additional Resources</a:t>
            </a:r>
            <a:endParaRPr/>
          </a:p>
        </p:txBody>
      </p:sp>
      <p:sp>
        <p:nvSpPr>
          <p:cNvPr id="249" name="Google Shape;249;p21"/>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b="1"/>
          </a:p>
          <a:p>
            <a:pPr marL="228600" lvl="0" indent="-228600" algn="l" rtl="0">
              <a:lnSpc>
                <a:spcPct val="107000"/>
              </a:lnSpc>
              <a:spcBef>
                <a:spcPts val="1000"/>
              </a:spcBef>
              <a:spcAft>
                <a:spcPts val="0"/>
              </a:spcAft>
              <a:buClr>
                <a:schemeClr val="dk1"/>
              </a:buClr>
              <a:buSzPts val="2400"/>
              <a:buChar char="•"/>
            </a:pPr>
            <a:r>
              <a:rPr lang="en-AU" sz="2400">
                <a:latin typeface="Calibri"/>
                <a:ea typeface="Calibri"/>
                <a:cs typeface="Calibri"/>
                <a:sym typeface="Calibri"/>
              </a:rPr>
              <a:t>Australian Government Travel Warnings: </a:t>
            </a:r>
            <a:r>
              <a:rPr lang="en-AU" sz="2400" u="sng">
                <a:solidFill>
                  <a:srgbClr val="0563C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https://smartraveller.gov.au/Countries/Pages/default.aspx</a:t>
            </a:r>
            <a:r>
              <a:rPr lang="en-AU" sz="2400">
                <a:latin typeface="Calibri"/>
                <a:ea typeface="Calibri"/>
                <a:cs typeface="Calibri"/>
                <a:sym typeface="Calibri"/>
              </a:rPr>
              <a:t>   </a:t>
            </a:r>
            <a:endParaRPr/>
          </a:p>
          <a:p>
            <a:pPr marL="228600" lvl="0" indent="-228600" algn="l" rtl="0">
              <a:lnSpc>
                <a:spcPct val="107000"/>
              </a:lnSpc>
              <a:spcBef>
                <a:spcPts val="1800"/>
              </a:spcBef>
              <a:spcAft>
                <a:spcPts val="0"/>
              </a:spcAft>
              <a:buClr>
                <a:schemeClr val="dk1"/>
              </a:buClr>
              <a:buSzPts val="2400"/>
              <a:buChar char="•"/>
            </a:pPr>
            <a:r>
              <a:rPr lang="en-AU" sz="2400">
                <a:latin typeface="Calibri"/>
                <a:ea typeface="Calibri"/>
                <a:cs typeface="Calibri"/>
                <a:sym typeface="Calibri"/>
              </a:rPr>
              <a:t>European Union: </a:t>
            </a:r>
            <a:r>
              <a:rPr lang="en-AU" sz="2400" u="sng">
                <a:solidFill>
                  <a:srgbClr val="0563C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https://europa.eu/</a:t>
            </a:r>
            <a:r>
              <a:rPr lang="en-AU" sz="2400">
                <a:latin typeface="Calibri"/>
                <a:ea typeface="Calibri"/>
                <a:cs typeface="Calibri"/>
                <a:sym typeface="Calibri"/>
              </a:rPr>
              <a:t> </a:t>
            </a:r>
            <a:endParaRPr/>
          </a:p>
          <a:p>
            <a:pPr marL="228600" lvl="0" indent="-228600" algn="l" rtl="0">
              <a:lnSpc>
                <a:spcPct val="107000"/>
              </a:lnSpc>
              <a:spcBef>
                <a:spcPts val="1800"/>
              </a:spcBef>
              <a:spcAft>
                <a:spcPts val="0"/>
              </a:spcAft>
              <a:buClr>
                <a:schemeClr val="dk1"/>
              </a:buClr>
              <a:buSzPts val="2400"/>
              <a:buChar char="•"/>
            </a:pPr>
            <a:r>
              <a:rPr lang="en-AU" sz="2400">
                <a:latin typeface="Calibri"/>
                <a:ea typeface="Calibri"/>
                <a:cs typeface="Calibri"/>
                <a:sym typeface="Calibri"/>
              </a:rPr>
              <a:t>Importance of the role of academia and the need for policy to drive tourism: </a:t>
            </a:r>
            <a:r>
              <a:rPr lang="en-AU" sz="2400" u="sng">
                <a:solidFill>
                  <a:srgbClr val="0563C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https://www.youtube.com/watch?v=pw-XadkWkdo</a:t>
            </a:r>
            <a:r>
              <a:rPr lang="en-AU" sz="2400">
                <a:latin typeface="Calibri"/>
                <a:ea typeface="Calibri"/>
                <a:cs typeface="Calibri"/>
                <a:sym typeface="Calibri"/>
              </a:rPr>
              <a:t> </a:t>
            </a:r>
            <a:endParaRPr/>
          </a:p>
          <a:p>
            <a:pPr marL="228600" lvl="0" indent="-228600" algn="l" rtl="0">
              <a:lnSpc>
                <a:spcPct val="107000"/>
              </a:lnSpc>
              <a:spcBef>
                <a:spcPts val="1800"/>
              </a:spcBef>
              <a:spcAft>
                <a:spcPts val="0"/>
              </a:spcAft>
              <a:buClr>
                <a:schemeClr val="dk1"/>
              </a:buClr>
              <a:buSzPts val="2400"/>
              <a:buChar char="•"/>
            </a:pPr>
            <a:r>
              <a:rPr lang="en-AU" sz="2400">
                <a:latin typeface="Calibri"/>
                <a:ea typeface="Calibri"/>
                <a:cs typeface="Calibri"/>
                <a:sym typeface="Calibri"/>
              </a:rPr>
              <a:t>Russian Visa: https://visalink.com.au/russia-visa</a:t>
            </a:r>
            <a:endParaRPr/>
          </a:p>
          <a:p>
            <a:pPr marL="228600" lvl="0" indent="-228600" algn="l" rtl="0">
              <a:lnSpc>
                <a:spcPct val="107000"/>
              </a:lnSpc>
              <a:spcBef>
                <a:spcPts val="1800"/>
              </a:spcBef>
              <a:spcAft>
                <a:spcPts val="0"/>
              </a:spcAft>
              <a:buClr>
                <a:schemeClr val="dk1"/>
              </a:buClr>
              <a:buSzPts val="2400"/>
              <a:buChar char="•"/>
            </a:pPr>
            <a:r>
              <a:rPr lang="en-AU" sz="2400">
                <a:latin typeface="Calibri"/>
                <a:ea typeface="Calibri"/>
                <a:cs typeface="Calibri"/>
                <a:sym typeface="Calibri"/>
              </a:rPr>
              <a:t>Sustainability in Bhutan: </a:t>
            </a:r>
            <a:r>
              <a:rPr lang="en-AU" sz="2400" u="sng">
                <a:solidFill>
                  <a:srgbClr val="0563C1"/>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https://www.youtube.com/watch?v=kMjbru15oCI</a:t>
            </a:r>
            <a:r>
              <a:rPr lang="en-AU" sz="2400">
                <a:latin typeface="Calibri"/>
                <a:ea typeface="Calibri"/>
                <a:cs typeface="Calibri"/>
                <a:sym typeface="Calibri"/>
              </a:rPr>
              <a:t> </a:t>
            </a:r>
            <a:endParaRPr/>
          </a:p>
          <a:p>
            <a:pPr marL="228600" lvl="0" indent="-228600" algn="l" rtl="0">
              <a:lnSpc>
                <a:spcPct val="107000"/>
              </a:lnSpc>
              <a:spcBef>
                <a:spcPts val="1800"/>
              </a:spcBef>
              <a:spcAft>
                <a:spcPts val="0"/>
              </a:spcAft>
              <a:buClr>
                <a:schemeClr val="dk1"/>
              </a:buClr>
              <a:buSzPts val="2400"/>
              <a:buChar char="•"/>
            </a:pPr>
            <a:r>
              <a:rPr lang="en-AU" sz="2400">
                <a:latin typeface="Calibri"/>
                <a:ea typeface="Calibri"/>
                <a:cs typeface="Calibri"/>
                <a:sym typeface="Calibri"/>
              </a:rPr>
              <a:t>UNESCO: </a:t>
            </a:r>
            <a:r>
              <a:rPr lang="en-AU" sz="2400" u="sng">
                <a:solidFill>
                  <a:srgbClr val="0563C1"/>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https://en.unesco.org/</a:t>
            </a:r>
            <a:r>
              <a:rPr lang="en-AU" sz="2400">
                <a:latin typeface="Calibri"/>
                <a:ea typeface="Calibri"/>
                <a:cs typeface="Calibri"/>
                <a:sym typeface="Calibri"/>
              </a:rPr>
              <a:t> </a:t>
            </a:r>
            <a:endParaRPr sz="2400">
              <a:latin typeface="Calibri"/>
              <a:ea typeface="Calibri"/>
              <a:cs typeface="Calibri"/>
              <a:sym typeface="Calibri"/>
            </a:endParaRPr>
          </a:p>
          <a:p>
            <a:pPr marL="0" lvl="0" indent="0" algn="l" rtl="0">
              <a:lnSpc>
                <a:spcPct val="90000"/>
              </a:lnSpc>
              <a:spcBef>
                <a:spcPts val="1800"/>
              </a:spcBef>
              <a:spcAft>
                <a:spcPts val="0"/>
              </a:spcAft>
              <a:buClr>
                <a:schemeClr val="dk1"/>
              </a:buClr>
              <a:buSzPts val="2800"/>
              <a:buNone/>
            </a:pPr>
            <a:endParaRPr/>
          </a:p>
        </p:txBody>
      </p:sp>
      <p:sp>
        <p:nvSpPr>
          <p:cNvPr id="250" name="Google Shape;250;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Introduction</a:t>
            </a:r>
            <a:endParaRPr/>
          </a:p>
        </p:txBody>
      </p:sp>
      <p:sp>
        <p:nvSpPr>
          <p:cNvPr id="106" name="Google Shape;106;p3"/>
          <p:cNvSpPr txBox="1">
            <a:spLocks noGrp="1"/>
          </p:cNvSpPr>
          <p:nvPr>
            <p:ph type="body" idx="1"/>
          </p:nvPr>
        </p:nvSpPr>
        <p:spPr>
          <a:xfrm>
            <a:off x="838200" y="1582615"/>
            <a:ext cx="10515600" cy="459434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The tourism industry is rapidly evolving, and change appears to be the dominant trend. </a:t>
            </a:r>
            <a:endParaRPr/>
          </a:p>
          <a:p>
            <a:pPr marL="0" lvl="0" indent="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Innovative ideas may serve as a future trend or penetrate an industry to generate a new product or service which becomes the norm and are sought out to maintain a vibrant, growing tourism industry.</a:t>
            </a:r>
            <a:endParaRPr/>
          </a:p>
          <a:p>
            <a:pPr marL="0" lvl="0" indent="0" algn="l" rtl="0">
              <a:lnSpc>
                <a:spcPct val="100000"/>
              </a:lnSpc>
              <a:spcBef>
                <a:spcPts val="1000"/>
              </a:spcBef>
              <a:spcAft>
                <a:spcPts val="0"/>
              </a:spcAft>
              <a:buClr>
                <a:schemeClr val="dk1"/>
              </a:buClr>
              <a:buSzPts val="2800"/>
              <a:buNone/>
            </a:pPr>
            <a:endParaRPr/>
          </a:p>
          <a:p>
            <a:pPr marL="228600" lvl="0" indent="-228600" algn="l" rtl="0">
              <a:lnSpc>
                <a:spcPct val="100000"/>
              </a:lnSpc>
              <a:spcBef>
                <a:spcPts val="1000"/>
              </a:spcBef>
              <a:spcAft>
                <a:spcPts val="0"/>
              </a:spcAft>
              <a:buClr>
                <a:schemeClr val="dk1"/>
              </a:buClr>
              <a:buSzPts val="2800"/>
              <a:buChar char="•"/>
            </a:pPr>
            <a:r>
              <a:rPr lang="en-AU"/>
              <a:t>Fifteen future scenarios are explored with the intent to invoke thought and discussion on how change is embraced.</a:t>
            </a:r>
            <a:endParaRPr/>
          </a:p>
        </p:txBody>
      </p:sp>
      <p:sp>
        <p:nvSpPr>
          <p:cNvPr id="107" name="Google Shape;107;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4"/>
          <p:cNvSpPr txBox="1">
            <a:spLocks noGrp="1"/>
          </p:cNvSpPr>
          <p:nvPr>
            <p:ph type="title"/>
          </p:nvPr>
        </p:nvSpPr>
        <p:spPr>
          <a:xfrm>
            <a:off x="838200" y="365125"/>
            <a:ext cx="11022496"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1. Maintaining a destination’s sustainable tourism development: social, cultural, natural and built resources</a:t>
            </a:r>
            <a:endParaRPr/>
          </a:p>
        </p:txBody>
      </p:sp>
      <p:sp>
        <p:nvSpPr>
          <p:cNvPr id="114" name="Google Shape;114;p4"/>
          <p:cNvSpPr txBox="1">
            <a:spLocks noGrp="1"/>
          </p:cNvSpPr>
          <p:nvPr>
            <p:ph type="body" idx="1"/>
          </p:nvPr>
        </p:nvSpPr>
        <p:spPr>
          <a:xfrm>
            <a:off x="838200" y="2005012"/>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These include global, physical and environmental impacts; environment concerns; equity; organisation and government policy; education; integrity; authenticity; local control; destination and social impacts (Clarke, 1997). </a:t>
            </a:r>
            <a:endParaRPr/>
          </a:p>
          <a:p>
            <a:pPr marL="0" lvl="0" indent="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More recently, additional considerations have been added that include a greater focus on conservation, community engagement and community resources in conjunction with other sustainable principles (Pederson, 2016). </a:t>
            </a:r>
            <a:endParaRPr/>
          </a:p>
          <a:p>
            <a:pPr marL="228600" lvl="0" indent="-50800" algn="l" rtl="0">
              <a:lnSpc>
                <a:spcPct val="90000"/>
              </a:lnSpc>
              <a:spcBef>
                <a:spcPts val="1000"/>
              </a:spcBef>
              <a:spcAft>
                <a:spcPts val="0"/>
              </a:spcAft>
              <a:buClr>
                <a:schemeClr val="dk1"/>
              </a:buClr>
              <a:buSzPts val="2800"/>
              <a:buNone/>
            </a:pPr>
            <a:endParaRPr/>
          </a:p>
        </p:txBody>
      </p:sp>
      <p:sp>
        <p:nvSpPr>
          <p:cNvPr id="115" name="Google Shape;115;p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5"/>
          <p:cNvSpPr txBox="1">
            <a:spLocks noGrp="1"/>
          </p:cNvSpPr>
          <p:nvPr>
            <p:ph type="title"/>
          </p:nvPr>
        </p:nvSpPr>
        <p:spPr>
          <a:xfrm>
            <a:off x="838200" y="365125"/>
            <a:ext cx="11022496"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2. Concerns for safety and security remain an important issue for the travel and tourism industry</a:t>
            </a:r>
            <a:endParaRPr/>
          </a:p>
        </p:txBody>
      </p:sp>
      <p:sp>
        <p:nvSpPr>
          <p:cNvPr id="122" name="Google Shape;122;p5"/>
          <p:cNvSpPr txBox="1">
            <a:spLocks noGrp="1"/>
          </p:cNvSpPr>
          <p:nvPr>
            <p:ph type="body" idx="1"/>
          </p:nvPr>
        </p:nvSpPr>
        <p:spPr>
          <a:xfrm>
            <a:off x="911087" y="2606668"/>
            <a:ext cx="4740965"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terrorism, </a:t>
            </a:r>
            <a:endParaRPr/>
          </a:p>
          <a:p>
            <a:pPr marL="228600" lvl="0" indent="-228600" algn="l" rtl="0">
              <a:lnSpc>
                <a:spcPct val="100000"/>
              </a:lnSpc>
              <a:spcBef>
                <a:spcPts val="300"/>
              </a:spcBef>
              <a:spcAft>
                <a:spcPts val="0"/>
              </a:spcAft>
              <a:buClr>
                <a:schemeClr val="dk1"/>
              </a:buClr>
              <a:buSzPts val="2800"/>
              <a:buChar char="•"/>
            </a:pPr>
            <a:r>
              <a:rPr lang="en-AU"/>
              <a:t>war, </a:t>
            </a:r>
            <a:endParaRPr/>
          </a:p>
          <a:p>
            <a:pPr marL="228600" lvl="0" indent="-228600" algn="l" rtl="0">
              <a:lnSpc>
                <a:spcPct val="100000"/>
              </a:lnSpc>
              <a:spcBef>
                <a:spcPts val="300"/>
              </a:spcBef>
              <a:spcAft>
                <a:spcPts val="0"/>
              </a:spcAft>
              <a:buClr>
                <a:schemeClr val="dk1"/>
              </a:buClr>
              <a:buSzPts val="2800"/>
              <a:buChar char="•"/>
            </a:pPr>
            <a:r>
              <a:rPr lang="en-AU"/>
              <a:t>civil unrest, </a:t>
            </a:r>
            <a:endParaRPr/>
          </a:p>
          <a:p>
            <a:pPr marL="228600" lvl="0" indent="-228600" algn="l" rtl="0">
              <a:lnSpc>
                <a:spcPct val="100000"/>
              </a:lnSpc>
              <a:spcBef>
                <a:spcPts val="300"/>
              </a:spcBef>
              <a:spcAft>
                <a:spcPts val="0"/>
              </a:spcAft>
              <a:buClr>
                <a:schemeClr val="dk1"/>
              </a:buClr>
              <a:buSzPts val="2800"/>
              <a:buChar char="•"/>
            </a:pPr>
            <a:r>
              <a:rPr lang="en-AU"/>
              <a:t>food shortages, </a:t>
            </a:r>
            <a:endParaRPr/>
          </a:p>
          <a:p>
            <a:pPr marL="228600" lvl="0" indent="-228600" algn="l" rtl="0">
              <a:lnSpc>
                <a:spcPct val="100000"/>
              </a:lnSpc>
              <a:spcBef>
                <a:spcPts val="300"/>
              </a:spcBef>
              <a:spcAft>
                <a:spcPts val="0"/>
              </a:spcAft>
              <a:buClr>
                <a:schemeClr val="dk1"/>
              </a:buClr>
              <a:buSzPts val="2800"/>
              <a:buChar char="•"/>
            </a:pPr>
            <a:r>
              <a:rPr lang="en-AU"/>
              <a:t>increases in populations,</a:t>
            </a:r>
            <a:endParaRPr/>
          </a:p>
          <a:p>
            <a:pPr marL="228600" lvl="0" indent="-228600" algn="l" rtl="0">
              <a:lnSpc>
                <a:spcPct val="100000"/>
              </a:lnSpc>
              <a:spcBef>
                <a:spcPts val="300"/>
              </a:spcBef>
              <a:spcAft>
                <a:spcPts val="0"/>
              </a:spcAft>
              <a:buClr>
                <a:schemeClr val="dk1"/>
              </a:buClr>
              <a:buSzPts val="2800"/>
              <a:buChar char="•"/>
            </a:pPr>
            <a:r>
              <a:rPr lang="en-AU"/>
              <a:t>exploitation of natural resources,</a:t>
            </a:r>
            <a:endParaRPr/>
          </a:p>
          <a:p>
            <a:pPr marL="0" lvl="0" indent="0" algn="l" rtl="0">
              <a:lnSpc>
                <a:spcPct val="100000"/>
              </a:lnSpc>
              <a:spcBef>
                <a:spcPts val="300"/>
              </a:spcBef>
              <a:spcAft>
                <a:spcPts val="0"/>
              </a:spcAft>
              <a:buClr>
                <a:schemeClr val="dk1"/>
              </a:buClr>
              <a:buSzPts val="2800"/>
              <a:buNone/>
            </a:pPr>
            <a:endParaRPr/>
          </a:p>
        </p:txBody>
      </p:sp>
      <p:sp>
        <p:nvSpPr>
          <p:cNvPr id="123" name="Google Shape;12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
        <p:nvSpPr>
          <p:cNvPr id="124" name="Google Shape;124;p5"/>
          <p:cNvSpPr txBox="1"/>
          <p:nvPr/>
        </p:nvSpPr>
        <p:spPr>
          <a:xfrm>
            <a:off x="596348" y="1903277"/>
            <a:ext cx="9359348"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AU" sz="2800" b="0" i="0" u="none" strike="noStrike" cap="none">
                <a:solidFill>
                  <a:schemeClr val="dk1"/>
                </a:solidFill>
                <a:latin typeface="Calibri"/>
                <a:ea typeface="Calibri"/>
                <a:cs typeface="Calibri"/>
                <a:sym typeface="Calibri"/>
              </a:rPr>
              <a:t>Safety and security concerns are still an issue which include:</a:t>
            </a:r>
            <a:endParaRPr/>
          </a:p>
        </p:txBody>
      </p:sp>
      <p:sp>
        <p:nvSpPr>
          <p:cNvPr id="125" name="Google Shape;125;p5"/>
          <p:cNvSpPr txBox="1"/>
          <p:nvPr/>
        </p:nvSpPr>
        <p:spPr>
          <a:xfrm>
            <a:off x="6539950" y="2580389"/>
            <a:ext cx="4923180" cy="338554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decreasing vegetation areas, </a:t>
            </a:r>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reduction in animal habitat, </a:t>
            </a:r>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global warming, </a:t>
            </a:r>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spread of infectious diseases, </a:t>
            </a:r>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government policy, </a:t>
            </a:r>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use of technology,</a:t>
            </a:r>
            <a:endParaRPr/>
          </a:p>
          <a:p>
            <a:pPr marL="285750" marR="0" lvl="0" indent="-285750" algn="l" rtl="0">
              <a:spcBef>
                <a:spcPts val="0"/>
              </a:spcBef>
              <a:spcAft>
                <a:spcPts val="0"/>
              </a:spcAft>
              <a:buClr>
                <a:schemeClr val="dk1"/>
              </a:buClr>
              <a:buSzPts val="2800"/>
              <a:buFont typeface="Arial"/>
              <a:buChar char="•"/>
            </a:pPr>
            <a:r>
              <a:rPr lang="en-AU" sz="2800">
                <a:solidFill>
                  <a:schemeClr val="dk1"/>
                </a:solidFill>
                <a:latin typeface="Calibri"/>
                <a:ea typeface="Calibri"/>
                <a:cs typeface="Calibri"/>
                <a:sym typeface="Calibri"/>
              </a:rPr>
              <a:t>online security </a:t>
            </a:r>
            <a:endParaRPr/>
          </a:p>
          <a:p>
            <a:pPr marL="1371600" marR="0" lvl="3" indent="0" algn="l" rtl="0">
              <a:spcBef>
                <a:spcPts val="0"/>
              </a:spcBef>
              <a:spcAft>
                <a:spcPts val="0"/>
              </a:spcAft>
              <a:buNone/>
            </a:pPr>
            <a:r>
              <a:rPr lang="en-AU" sz="1800" b="0" i="0" u="none" strike="noStrike" cap="none">
                <a:solidFill>
                  <a:schemeClr val="dk1"/>
                </a:solidFill>
                <a:latin typeface="Calibri"/>
                <a:ea typeface="Calibri"/>
                <a:cs typeface="Calibri"/>
                <a:sym typeface="Calibri"/>
              </a:rPr>
              <a:t>(Pizam and Mansfield, 2006)</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6"/>
          <p:cNvSpPr txBox="1">
            <a:spLocks noGrp="1"/>
          </p:cNvSpPr>
          <p:nvPr>
            <p:ph type="title"/>
          </p:nvPr>
        </p:nvSpPr>
        <p:spPr>
          <a:xfrm>
            <a:off x="838200" y="365125"/>
            <a:ext cx="11022496"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3. Responding to increased interest in the long-term impacts on tourism of climate change and global warming </a:t>
            </a:r>
            <a:endParaRPr/>
          </a:p>
        </p:txBody>
      </p:sp>
      <p:sp>
        <p:nvSpPr>
          <p:cNvPr id="132" name="Google Shape;132;p6"/>
          <p:cNvSpPr txBox="1">
            <a:spLocks noGrp="1"/>
          </p:cNvSpPr>
          <p:nvPr>
            <p:ph type="body" idx="1"/>
          </p:nvPr>
        </p:nvSpPr>
        <p:spPr>
          <a:xfrm>
            <a:off x="838200" y="2627864"/>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climate change is one of the major issues facing us today and has been described as a threat greater than terrorism’ </a:t>
            </a:r>
            <a:endParaRPr/>
          </a:p>
          <a:p>
            <a:pPr marL="0" lvl="0" indent="0" algn="l" rtl="0">
              <a:lnSpc>
                <a:spcPct val="100000"/>
              </a:lnSpc>
              <a:spcBef>
                <a:spcPts val="300"/>
              </a:spcBef>
              <a:spcAft>
                <a:spcPts val="0"/>
              </a:spcAft>
              <a:buClr>
                <a:schemeClr val="dk1"/>
              </a:buClr>
              <a:buSzPts val="2800"/>
              <a:buNone/>
            </a:pPr>
            <a:r>
              <a:rPr lang="en-AU"/>
              <a:t>						(Hall and Higham, 2005: 1) </a:t>
            </a:r>
            <a:endParaRPr/>
          </a:p>
          <a:p>
            <a:pPr marL="0" lvl="0" indent="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‘tourism is obviously related to climate’ </a:t>
            </a:r>
            <a:endParaRPr/>
          </a:p>
          <a:p>
            <a:pPr marL="0" lvl="0" indent="0" algn="l" rtl="0">
              <a:lnSpc>
                <a:spcPct val="100000"/>
              </a:lnSpc>
              <a:spcBef>
                <a:spcPts val="300"/>
              </a:spcBef>
              <a:spcAft>
                <a:spcPts val="0"/>
              </a:spcAft>
              <a:buClr>
                <a:schemeClr val="dk1"/>
              </a:buClr>
              <a:buSzPts val="2800"/>
              <a:buNone/>
            </a:pPr>
            <a:r>
              <a:rPr lang="en-AU"/>
              <a:t>						(Hamilton et al., 2005: 253). </a:t>
            </a:r>
            <a:endParaRPr/>
          </a:p>
        </p:txBody>
      </p:sp>
      <p:sp>
        <p:nvSpPr>
          <p:cNvPr id="133" name="Google Shape;13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7"/>
          <p:cNvSpPr txBox="1">
            <a:spLocks noGrp="1"/>
          </p:cNvSpPr>
          <p:nvPr>
            <p:ph type="title"/>
          </p:nvPr>
        </p:nvSpPr>
        <p:spPr>
          <a:xfrm>
            <a:off x="306456" y="325368"/>
            <a:ext cx="11579087"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4. Impact on the travel and tourism industry resulting from a global economic-political perspective</a:t>
            </a:r>
            <a:endParaRPr/>
          </a:p>
        </p:txBody>
      </p:sp>
      <p:sp>
        <p:nvSpPr>
          <p:cNvPr id="140" name="Google Shape;140;p7"/>
          <p:cNvSpPr txBox="1">
            <a:spLocks noGrp="1"/>
          </p:cNvSpPr>
          <p:nvPr>
            <p:ph type="body" idx="1"/>
          </p:nvPr>
        </p:nvSpPr>
        <p:spPr>
          <a:xfrm>
            <a:off x="665922" y="2005012"/>
            <a:ext cx="10515600" cy="4351338"/>
          </a:xfrm>
          <a:prstGeom prst="rect">
            <a:avLst/>
          </a:prstGeom>
          <a:noFill/>
          <a:ln>
            <a:noFill/>
          </a:ln>
        </p:spPr>
        <p:txBody>
          <a:bodyPr spcFirstLastPara="1" wrap="square" lIns="91425" tIns="45700" rIns="91425" bIns="45700" anchor="t" anchorCtr="0">
            <a:normAutofit/>
          </a:bodyPr>
          <a:lstStyle/>
          <a:p>
            <a:pPr marL="514350" lvl="0" indent="-514350" algn="l" rtl="0">
              <a:lnSpc>
                <a:spcPct val="100000"/>
              </a:lnSpc>
              <a:spcBef>
                <a:spcPts val="0"/>
              </a:spcBef>
              <a:spcAft>
                <a:spcPts val="0"/>
              </a:spcAft>
              <a:buClr>
                <a:schemeClr val="dk1"/>
              </a:buClr>
              <a:buSzPts val="2800"/>
              <a:buFont typeface="Calibri"/>
              <a:buAutoNum type="arabicPeriod"/>
            </a:pPr>
            <a:r>
              <a:rPr lang="en-AU"/>
              <a:t>the relationship between the governments of two or more countries can impact the travel experience through visas and entry requirements. </a:t>
            </a:r>
            <a:endParaRPr/>
          </a:p>
          <a:p>
            <a:pPr marL="514350" lvl="0" indent="-514350" algn="l" rtl="0">
              <a:lnSpc>
                <a:spcPct val="100000"/>
              </a:lnSpc>
              <a:spcBef>
                <a:spcPts val="300"/>
              </a:spcBef>
              <a:spcAft>
                <a:spcPts val="0"/>
              </a:spcAft>
              <a:buClr>
                <a:schemeClr val="dk1"/>
              </a:buClr>
              <a:buSzPts val="2800"/>
              <a:buFont typeface="Calibri"/>
              <a:buAutoNum type="arabicPeriod"/>
            </a:pPr>
            <a:r>
              <a:rPr lang="en-AU"/>
              <a:t>the overall resilience of the economy and therefore the disposable income of travellers has a direct correlation as to which destination is selected</a:t>
            </a:r>
            <a:endParaRPr/>
          </a:p>
          <a:p>
            <a:pPr marL="514350" lvl="0" indent="-514350" algn="l" rtl="0">
              <a:lnSpc>
                <a:spcPct val="100000"/>
              </a:lnSpc>
              <a:spcBef>
                <a:spcPts val="300"/>
              </a:spcBef>
              <a:spcAft>
                <a:spcPts val="0"/>
              </a:spcAft>
              <a:buClr>
                <a:schemeClr val="dk1"/>
              </a:buClr>
              <a:buSzPts val="2800"/>
              <a:buFont typeface="Calibri"/>
              <a:buAutoNum type="arabicPeriod"/>
            </a:pPr>
            <a:r>
              <a:rPr lang="en-AU"/>
              <a:t>the political viewpoint of travellers may influence their choice of destination</a:t>
            </a:r>
            <a:endParaRPr/>
          </a:p>
        </p:txBody>
      </p:sp>
      <p:sp>
        <p:nvSpPr>
          <p:cNvPr id="141" name="Google Shape;141;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8"/>
          <p:cNvSpPr txBox="1">
            <a:spLocks noGrp="1"/>
          </p:cNvSpPr>
          <p:nvPr>
            <p:ph type="title"/>
          </p:nvPr>
        </p:nvSpPr>
        <p:spPr>
          <a:xfrm>
            <a:off x="306456" y="325368"/>
            <a:ext cx="11579087"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AU" b="1">
                <a:latin typeface="Calibri"/>
                <a:ea typeface="Calibri"/>
                <a:cs typeface="Calibri"/>
                <a:sym typeface="Calibri"/>
              </a:rPr>
              <a:t>5. Necessity for increased local/regional/national leadership in tourism policy and strategic planning and event management</a:t>
            </a:r>
            <a:endParaRPr/>
          </a:p>
        </p:txBody>
      </p:sp>
      <p:sp>
        <p:nvSpPr>
          <p:cNvPr id="148" name="Google Shape;148;p8"/>
          <p:cNvSpPr txBox="1">
            <a:spLocks noGrp="1"/>
          </p:cNvSpPr>
          <p:nvPr>
            <p:ph type="body" idx="1"/>
          </p:nvPr>
        </p:nvSpPr>
        <p:spPr>
          <a:xfrm>
            <a:off x="665922" y="2005012"/>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strategic planning in tourism policy is essential for the success of a tourist destination or an event. </a:t>
            </a:r>
            <a:endParaRPr/>
          </a:p>
          <a:p>
            <a:pPr marL="0" lvl="0" indent="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all policies need to consider the triple-bottom-line framework (social, environmental and financial impacts) </a:t>
            </a:r>
            <a:endParaRPr/>
          </a:p>
          <a:p>
            <a:pPr marL="0" lvl="0" indent="0" algn="l" rtl="0">
              <a:lnSpc>
                <a:spcPct val="100000"/>
              </a:lnSpc>
              <a:spcBef>
                <a:spcPts val="300"/>
              </a:spcBef>
              <a:spcAft>
                <a:spcPts val="0"/>
              </a:spcAft>
              <a:buClr>
                <a:schemeClr val="dk1"/>
              </a:buClr>
              <a:buSzPts val="2800"/>
              <a:buNone/>
            </a:pPr>
            <a:r>
              <a:rPr lang="en-AU"/>
              <a:t>							(Heath and Wall, 1991)</a:t>
            </a:r>
            <a:endParaRPr/>
          </a:p>
        </p:txBody>
      </p:sp>
      <p:sp>
        <p:nvSpPr>
          <p:cNvPr id="149" name="Google Shape;14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9"/>
          <p:cNvSpPr txBox="1">
            <a:spLocks noGrp="1"/>
          </p:cNvSpPr>
          <p:nvPr>
            <p:ph type="title"/>
          </p:nvPr>
        </p:nvSpPr>
        <p:spPr>
          <a:xfrm>
            <a:off x="306456" y="325368"/>
            <a:ext cx="11579087"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AU" b="1">
                <a:latin typeface="Calibri"/>
                <a:ea typeface="Calibri"/>
                <a:cs typeface="Calibri"/>
                <a:sym typeface="Calibri"/>
              </a:rPr>
              <a:t>6. Resolving barriers to travel: visas, passports, airline services, fees, and delays </a:t>
            </a:r>
            <a:endParaRPr/>
          </a:p>
        </p:txBody>
      </p:sp>
      <p:sp>
        <p:nvSpPr>
          <p:cNvPr id="156" name="Google Shape;156;p9"/>
          <p:cNvSpPr txBox="1">
            <a:spLocks noGrp="1"/>
          </p:cNvSpPr>
          <p:nvPr>
            <p:ph type="body" idx="1"/>
          </p:nvPr>
        </p:nvSpPr>
        <p:spPr>
          <a:xfrm>
            <a:off x="665922" y="2005012"/>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en-AU"/>
              <a:t>process of visa and passport applications,</a:t>
            </a:r>
            <a:endParaRPr/>
          </a:p>
          <a:p>
            <a:pPr marL="228600" lvl="0" indent="-5080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 improving the facilities and services offered at airports and by airlines, </a:t>
            </a:r>
            <a:endParaRPr/>
          </a:p>
          <a:p>
            <a:pPr marL="228600" lvl="0" indent="-50800" algn="l" rtl="0">
              <a:lnSpc>
                <a:spcPct val="100000"/>
              </a:lnSpc>
              <a:spcBef>
                <a:spcPts val="300"/>
              </a:spcBef>
              <a:spcAft>
                <a:spcPts val="0"/>
              </a:spcAft>
              <a:buClr>
                <a:schemeClr val="dk1"/>
              </a:buClr>
              <a:buSzPts val="2800"/>
              <a:buNone/>
            </a:pPr>
            <a:endParaRPr/>
          </a:p>
          <a:p>
            <a:pPr marL="228600" lvl="0" indent="-228600" algn="l" rtl="0">
              <a:lnSpc>
                <a:spcPct val="100000"/>
              </a:lnSpc>
              <a:spcBef>
                <a:spcPts val="300"/>
              </a:spcBef>
              <a:spcAft>
                <a:spcPts val="0"/>
              </a:spcAft>
              <a:buClr>
                <a:schemeClr val="dk1"/>
              </a:buClr>
              <a:buSzPts val="2800"/>
              <a:buChar char="•"/>
            </a:pPr>
            <a:r>
              <a:rPr lang="en-AU"/>
              <a:t>minimising delays through check-in, security and immigration</a:t>
            </a:r>
            <a:endParaRPr/>
          </a:p>
        </p:txBody>
      </p:sp>
      <p:sp>
        <p:nvSpPr>
          <p:cNvPr id="157" name="Google Shape;157;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AU"/>
              <a:t>International Tourism Futures © Goodfellow Publishers 2024</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1629</Words>
  <Application>Microsoft Office PowerPoint</Application>
  <PresentationFormat>Widescreen</PresentationFormat>
  <Paragraphs>161</Paragraphs>
  <Slides>21</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Chapter Outline</vt:lpstr>
      <vt:lpstr>Introduction</vt:lpstr>
      <vt:lpstr>1. Maintaining a destination’s sustainable tourism development: social, cultural, natural and built resources</vt:lpstr>
      <vt:lpstr>2. Concerns for safety and security remain an important issue for the travel and tourism industry</vt:lpstr>
      <vt:lpstr>3. Responding to increased interest in the long-term impacts on tourism of climate change and global warming </vt:lpstr>
      <vt:lpstr>4. Impact on the travel and tourism industry resulting from a global economic-political perspective</vt:lpstr>
      <vt:lpstr>5. Necessity for increased local/regional/national leadership in tourism policy and strategic planning and event management</vt:lpstr>
      <vt:lpstr>6. Resolving barriers to travel: visas, passports, airline services, fees, and delays </vt:lpstr>
      <vt:lpstr>7. Understanding the transformative effect that tourism has on the geopolitics of socio-economic progress </vt:lpstr>
      <vt:lpstr>8. Effect on travel and tourism from natural/human-induced disasters, health issues, and political disruptions </vt:lpstr>
      <vt:lpstr>9. Changes in tourism demand resulting from increased travel by emerging nations </vt:lpstr>
      <vt:lpstr>10. Adopting Artificial Intelligence in all aspects of the tourism industry </vt:lpstr>
      <vt:lpstr>11. Sports Tourism </vt:lpstr>
      <vt:lpstr>12. Underwater tourism both natural and man-made</vt:lpstr>
      <vt:lpstr>13. Coolcationing</vt:lpstr>
      <vt:lpstr>14. Silent Tourism</vt:lpstr>
      <vt:lpstr>15. How will the MICE industry respond to external industry forces? </vt:lpstr>
      <vt:lpstr>Summary</vt:lpstr>
      <vt:lpstr>Case Study</vt:lpstr>
      <vt:lpstr>Additional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2024-12-16T20:56:10Z</dcterms:modified>
</cp:coreProperties>
</file>